
<file path=[Content_Types].xml><?xml version="1.0" encoding="utf-8"?>
<Types xmlns="http://schemas.openxmlformats.org/package/2006/content-types">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22"/>
  </p:notesMasterIdLst>
  <p:sldIdLst>
    <p:sldId id="256" r:id="rId2"/>
    <p:sldId id="560" r:id="rId3"/>
    <p:sldId id="546" r:id="rId4"/>
    <p:sldId id="569" r:id="rId5"/>
    <p:sldId id="547" r:id="rId6"/>
    <p:sldId id="552" r:id="rId7"/>
    <p:sldId id="555" r:id="rId8"/>
    <p:sldId id="571" r:id="rId9"/>
    <p:sldId id="568" r:id="rId10"/>
    <p:sldId id="270" r:id="rId11"/>
    <p:sldId id="557" r:id="rId12"/>
    <p:sldId id="286" r:id="rId13"/>
    <p:sldId id="556" r:id="rId14"/>
    <p:sldId id="284" r:id="rId15"/>
    <p:sldId id="281" r:id="rId16"/>
    <p:sldId id="572" r:id="rId17"/>
    <p:sldId id="573" r:id="rId18"/>
    <p:sldId id="574" r:id="rId19"/>
    <p:sldId id="272" r:id="rId20"/>
    <p:sldId id="567" r:id="rId21"/>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6593" autoAdjust="0"/>
    <p:restoredTop sz="94671" autoAdjust="0"/>
  </p:normalViewPr>
  <p:slideViewPr>
    <p:cSldViewPr snapToGrid="0">
      <p:cViewPr varScale="1">
        <p:scale>
          <a:sx n="89" d="100"/>
          <a:sy n="89" d="100"/>
        </p:scale>
        <p:origin x="120" y="3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AU"/>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22EEC9B-5278-438D-9846-48AE2D7E261B}" type="datetimeFigureOut">
              <a:rPr lang="en-AU" smtClean="0"/>
              <a:t>21/03/2022</a:t>
            </a:fld>
            <a:endParaRPr lang="en-AU"/>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AU"/>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AU"/>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5FE3450-1DBE-4421-92DC-3907FB8F819D}" type="slidenum">
              <a:rPr lang="en-AU" smtClean="0"/>
              <a:t>‹#›</a:t>
            </a:fld>
            <a:endParaRPr lang="en-AU"/>
          </a:p>
        </p:txBody>
      </p:sp>
    </p:spTree>
    <p:extLst>
      <p:ext uri="{BB962C8B-B14F-4D97-AF65-F5344CB8AC3E}">
        <p14:creationId xmlns:p14="http://schemas.microsoft.com/office/powerpoint/2010/main" val="96531498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hyperlink" Target="http://www.designoutcrime.org/" TargetMode="External"/><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2.jp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hyperlink" Target="http://www.designoutcrime.org/" TargetMode="External"/><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hyperlink" Target="http://www.designoutcrime.org/" TargetMode="External"/><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hyperlink" Target="http://www.designoutcrime.org/" TargetMode="External"/><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hyperlink" Target="http://www.designoutcrime.org/" TargetMode="External"/><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hyperlink" Target="http://www.designoutcrime.org/" TargetMode="External"/><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0" y="761999"/>
            <a:ext cx="9141619" cy="533400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9270263" y="761999"/>
            <a:ext cx="2925318" cy="5334001"/>
          </a:xfrm>
          <a:prstGeom prst="rect">
            <a:avLst/>
          </a:prstGeom>
          <a:solidFill>
            <a:srgbClr val="C8C8C8">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69848" y="1298448"/>
            <a:ext cx="7315200" cy="3255264"/>
          </a:xfrm>
        </p:spPr>
        <p:txBody>
          <a:bodyPr anchor="b">
            <a:normAutofit/>
          </a:bodyPr>
          <a:lstStyle>
            <a:lvl1pPr algn="l">
              <a:defRPr sz="5900" spc="-100" baseline="0">
                <a:solidFill>
                  <a:srgbClr val="FFFFFF"/>
                </a:solidFill>
              </a:defRPr>
            </a:lvl1pPr>
          </a:lstStyle>
          <a:p>
            <a:r>
              <a:rPr lang="en-US" dirty="0"/>
              <a:t>Click to edit Master title style</a:t>
            </a:r>
          </a:p>
        </p:txBody>
      </p:sp>
      <p:sp>
        <p:nvSpPr>
          <p:cNvPr id="3" name="Subtitle 2"/>
          <p:cNvSpPr>
            <a:spLocks noGrp="1"/>
          </p:cNvSpPr>
          <p:nvPr>
            <p:ph type="subTitle" idx="1"/>
          </p:nvPr>
        </p:nvSpPr>
        <p:spPr>
          <a:xfrm>
            <a:off x="1100015" y="4670246"/>
            <a:ext cx="7315200" cy="914400"/>
          </a:xfrm>
        </p:spPr>
        <p:txBody>
          <a:bodyPr anchor="t">
            <a:normAutofit/>
          </a:bodyPr>
          <a:lstStyle>
            <a:lvl1pPr marL="0" indent="0" algn="l">
              <a:buNone/>
              <a:defRPr sz="2200" cap="none" spc="0" baseline="0">
                <a:solidFill>
                  <a:schemeClr val="accent1">
                    <a:lumMod val="20000"/>
                    <a:lumOff val="80000"/>
                  </a:schemeClr>
                </a:solidFill>
              </a:defRPr>
            </a:lvl1pPr>
            <a:lvl2pPr marL="457200" indent="0" algn="ctr">
              <a:buNone/>
              <a:defRPr sz="2200"/>
            </a:lvl2pPr>
            <a:lvl3pPr marL="914400" indent="0" algn="ctr">
              <a:buNone/>
              <a:defRPr sz="22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endParaRPr lang="en-US" dirty="0"/>
          </a:p>
        </p:txBody>
      </p:sp>
      <p:sp>
        <p:nvSpPr>
          <p:cNvPr id="12" name="Date Placeholder 3">
            <a:extLst>
              <a:ext uri="{FF2B5EF4-FFF2-40B4-BE49-F238E27FC236}">
                <a16:creationId xmlns:a16="http://schemas.microsoft.com/office/drawing/2014/main" id="{B4677C07-73D4-46F1-B325-4A4F01C93D65}"/>
              </a:ext>
            </a:extLst>
          </p:cNvPr>
          <p:cNvSpPr>
            <a:spLocks noGrp="1"/>
          </p:cNvSpPr>
          <p:nvPr>
            <p:ph type="dt" sz="half" idx="10"/>
          </p:nvPr>
        </p:nvSpPr>
        <p:spPr>
          <a:xfrm>
            <a:off x="262465" y="6356350"/>
            <a:ext cx="2743200" cy="365125"/>
          </a:xfrm>
        </p:spPr>
        <p:txBody>
          <a:bodyPr/>
          <a:lstStyle/>
          <a:p>
            <a:fld id="{7B2D3E9E-A95C-48F2-B4BF-A71542E0BE9A}" type="datetimeFigureOut">
              <a:rPr lang="en-US" smtClean="0"/>
              <a:t>3/21/2022</a:t>
            </a:fld>
            <a:endParaRPr lang="en-US" dirty="0"/>
          </a:p>
        </p:txBody>
      </p:sp>
      <p:sp>
        <p:nvSpPr>
          <p:cNvPr id="13" name="Footer Placeholder 4">
            <a:extLst>
              <a:ext uri="{FF2B5EF4-FFF2-40B4-BE49-F238E27FC236}">
                <a16:creationId xmlns:a16="http://schemas.microsoft.com/office/drawing/2014/main" id="{2568BE59-557D-48E1-A557-7980BB76572D}"/>
              </a:ext>
            </a:extLst>
          </p:cNvPr>
          <p:cNvSpPr>
            <a:spLocks noGrp="1"/>
          </p:cNvSpPr>
          <p:nvPr>
            <p:ph type="ftr" sz="quarter" idx="11"/>
          </p:nvPr>
        </p:nvSpPr>
        <p:spPr>
          <a:xfrm>
            <a:off x="5488081" y="6424612"/>
            <a:ext cx="5911517" cy="365125"/>
          </a:xfrm>
        </p:spPr>
        <p:txBody>
          <a:bodyPr/>
          <a:lstStyle/>
          <a:p>
            <a:endParaRPr lang="en-US" dirty="0"/>
          </a:p>
        </p:txBody>
      </p:sp>
      <p:sp>
        <p:nvSpPr>
          <p:cNvPr id="14" name="Slide Number Placeholder 5">
            <a:extLst>
              <a:ext uri="{FF2B5EF4-FFF2-40B4-BE49-F238E27FC236}">
                <a16:creationId xmlns:a16="http://schemas.microsoft.com/office/drawing/2014/main" id="{DFB7AC90-434D-4C27-8BB6-9C0283EC7933}"/>
              </a:ext>
            </a:extLst>
          </p:cNvPr>
          <p:cNvSpPr>
            <a:spLocks noGrp="1"/>
          </p:cNvSpPr>
          <p:nvPr>
            <p:ph type="sldNum" sz="quarter" idx="12"/>
          </p:nvPr>
        </p:nvSpPr>
        <p:spPr>
          <a:xfrm>
            <a:off x="10634135" y="6356350"/>
            <a:ext cx="1530927" cy="365125"/>
          </a:xfrm>
        </p:spPr>
        <p:txBody>
          <a:bodyPr/>
          <a:lstStyle/>
          <a:p>
            <a:fld id="{4FAB73BC-B049-4115-A692-8D63A059BFB8}" type="slidenum">
              <a:rPr lang="en-US" smtClean="0"/>
              <a:t>‹#›</a:t>
            </a:fld>
            <a:endParaRPr lang="en-US" dirty="0"/>
          </a:p>
        </p:txBody>
      </p:sp>
      <p:sp>
        <p:nvSpPr>
          <p:cNvPr id="15" name="Rectangle 14">
            <a:extLst>
              <a:ext uri="{FF2B5EF4-FFF2-40B4-BE49-F238E27FC236}">
                <a16:creationId xmlns:a16="http://schemas.microsoft.com/office/drawing/2014/main" id="{359E0558-1DC5-47E6-9BE8-9B397ED5721A}"/>
              </a:ext>
            </a:extLst>
          </p:cNvPr>
          <p:cNvSpPr/>
          <p:nvPr userDrawn="1"/>
        </p:nvSpPr>
        <p:spPr>
          <a:xfrm>
            <a:off x="-39859" y="6311900"/>
            <a:ext cx="12192000" cy="546100"/>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AU" dirty="0">
              <a:solidFill>
                <a:srgbClr val="FFFFFF"/>
              </a:solidFill>
            </a:endParaRPr>
          </a:p>
        </p:txBody>
      </p:sp>
      <p:sp>
        <p:nvSpPr>
          <p:cNvPr id="16" name="Footer Placeholder 4">
            <a:extLst>
              <a:ext uri="{FF2B5EF4-FFF2-40B4-BE49-F238E27FC236}">
                <a16:creationId xmlns:a16="http://schemas.microsoft.com/office/drawing/2014/main" id="{7E673A55-3EB9-470D-B5F9-A370402C0B84}"/>
              </a:ext>
            </a:extLst>
          </p:cNvPr>
          <p:cNvSpPr txBox="1">
            <a:spLocks/>
          </p:cNvSpPr>
          <p:nvPr userDrawn="1"/>
        </p:nvSpPr>
        <p:spPr>
          <a:xfrm>
            <a:off x="1910419" y="6311900"/>
            <a:ext cx="5508054" cy="546100"/>
          </a:xfrm>
          <a:prstGeom prst="rect">
            <a:avLst/>
          </a:prstGeom>
        </p:spPr>
        <p:txBody>
          <a:bodyPr vert="horz" lIns="91440" tIns="45720" rIns="91440" bIns="45720" rtlCol="0" anchor="ctr"/>
          <a:lstStyle>
            <a:defPPr>
              <a:defRPr lang="en-US"/>
            </a:defPPr>
            <a:lvl1pPr marL="0" algn="l" defTabSz="457200" rtl="0" eaLnBrk="1" latinLnBrk="0" hangingPunct="1">
              <a:defRPr sz="2400" kern="1200">
                <a:solidFill>
                  <a:srgbClr val="FFFFFF"/>
                </a:solidFill>
                <a:latin typeface="Rockwell" panose="02060603020205020403" pitchFamily="18" charset="0"/>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dirty="0"/>
              <a:t>Design Out Crime and CPTED Centre</a:t>
            </a:r>
          </a:p>
        </p:txBody>
      </p:sp>
      <p:pic>
        <p:nvPicPr>
          <p:cNvPr id="17" name="Picture 16">
            <a:extLst>
              <a:ext uri="{FF2B5EF4-FFF2-40B4-BE49-F238E27FC236}">
                <a16:creationId xmlns:a16="http://schemas.microsoft.com/office/drawing/2014/main" id="{4E4A85C7-D468-479C-BA22-6368437F7681}"/>
              </a:ext>
            </a:extLst>
          </p:cNvPr>
          <p:cNvPicPr>
            <a:picLocks noChangeAspect="1"/>
          </p:cNvPicPr>
          <p:nvPr userDrawn="1"/>
        </p:nvPicPr>
        <p:blipFill>
          <a:blip r:embed="rId2"/>
          <a:stretch>
            <a:fillRect/>
          </a:stretch>
        </p:blipFill>
        <p:spPr>
          <a:xfrm>
            <a:off x="107055" y="6311900"/>
            <a:ext cx="1647954" cy="546100"/>
          </a:xfrm>
          <a:prstGeom prst="rect">
            <a:avLst/>
          </a:prstGeom>
        </p:spPr>
      </p:pic>
      <p:sp>
        <p:nvSpPr>
          <p:cNvPr id="18" name="Footer Placeholder 4">
            <a:extLst>
              <a:ext uri="{FF2B5EF4-FFF2-40B4-BE49-F238E27FC236}">
                <a16:creationId xmlns:a16="http://schemas.microsoft.com/office/drawing/2014/main" id="{7B8D4A0B-5E21-4E71-A4EF-E74585324DC1}"/>
              </a:ext>
            </a:extLst>
          </p:cNvPr>
          <p:cNvSpPr txBox="1">
            <a:spLocks/>
          </p:cNvSpPr>
          <p:nvPr userDrawn="1"/>
        </p:nvSpPr>
        <p:spPr>
          <a:xfrm>
            <a:off x="9155529" y="6384256"/>
            <a:ext cx="3091946" cy="317500"/>
          </a:xfrm>
          <a:prstGeom prst="rect">
            <a:avLst/>
          </a:prstGeom>
        </p:spPr>
        <p:txBody>
          <a:bodyPr vert="horz" lIns="91440" tIns="45720" rIns="91440" bIns="45720" rtlCol="0" anchor="ctr"/>
          <a:lstStyle>
            <a:defPPr>
              <a:defRPr lang="en-US"/>
            </a:defPPr>
            <a:lvl1pPr marL="0" algn="l" defTabSz="457200" rtl="0" eaLnBrk="1" latinLnBrk="0" hangingPunct="1">
              <a:defRPr sz="2400" kern="1200">
                <a:solidFill>
                  <a:srgbClr val="FFFFFF"/>
                </a:solidFill>
                <a:latin typeface="Rockwell" panose="02060603020205020403" pitchFamily="18" charset="0"/>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1800" dirty="0">
                <a:solidFill>
                  <a:schemeClr val="accent5">
                    <a:lumMod val="20000"/>
                    <a:lumOff val="80000"/>
                  </a:schemeClr>
                </a:solidFill>
                <a:hlinkClick r:id="rId3">
                  <a:extLst>
                    <a:ext uri="{A12FA001-AC4F-418D-AE19-62706E023703}">
                      <ahyp:hlinkClr xmlns:ahyp="http://schemas.microsoft.com/office/drawing/2018/hyperlinkcolor" val="tx"/>
                    </a:ext>
                  </a:extLst>
                </a:hlinkClick>
              </a:rPr>
              <a:t>www.designoutcrime.org</a:t>
            </a:r>
            <a:endParaRPr lang="en-US" sz="1800" dirty="0">
              <a:solidFill>
                <a:schemeClr val="accent5">
                  <a:lumMod val="20000"/>
                  <a:lumOff val="80000"/>
                </a:schemeClr>
              </a:solidFill>
            </a:endParaRPr>
          </a:p>
        </p:txBody>
      </p:sp>
      <p:pic>
        <p:nvPicPr>
          <p:cNvPr id="5" name="Picture 4" descr="Diagram&#10;&#10;Description automatically generated">
            <a:extLst>
              <a:ext uri="{FF2B5EF4-FFF2-40B4-BE49-F238E27FC236}">
                <a16:creationId xmlns:a16="http://schemas.microsoft.com/office/drawing/2014/main" id="{8D4DD075-5873-4E11-81FA-9AF2D323AA9D}"/>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9749002" y="1633651"/>
            <a:ext cx="1905000" cy="1371600"/>
          </a:xfrm>
          <a:prstGeom prst="rect">
            <a:avLst/>
          </a:prstGeom>
        </p:spPr>
      </p:pic>
    </p:spTree>
    <p:extLst>
      <p:ext uri="{BB962C8B-B14F-4D97-AF65-F5344CB8AC3E}">
        <p14:creationId xmlns:p14="http://schemas.microsoft.com/office/powerpoint/2010/main" val="318306205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042FE45F-7322-49C3-B325-9E69ACEE28C3}" type="datetimeFigureOut">
              <a:rPr lang="en-AU" smtClean="0"/>
              <a:t>21/03/2022</a:t>
            </a:fld>
            <a:endParaRPr lang="en-AU"/>
          </a:p>
        </p:txBody>
      </p:sp>
      <p:sp>
        <p:nvSpPr>
          <p:cNvPr id="8" name="Footer Placeholder 7"/>
          <p:cNvSpPr>
            <a:spLocks noGrp="1"/>
          </p:cNvSpPr>
          <p:nvPr>
            <p:ph type="ftr" sz="quarter" idx="11"/>
          </p:nvPr>
        </p:nvSpPr>
        <p:spPr/>
        <p:txBody>
          <a:bodyPr/>
          <a:lstStyle/>
          <a:p>
            <a:endParaRPr lang="en-AU"/>
          </a:p>
        </p:txBody>
      </p:sp>
      <p:sp>
        <p:nvSpPr>
          <p:cNvPr id="9" name="Slide Number Placeholder 8"/>
          <p:cNvSpPr>
            <a:spLocks noGrp="1"/>
          </p:cNvSpPr>
          <p:nvPr>
            <p:ph type="sldNum" sz="quarter" idx="12"/>
          </p:nvPr>
        </p:nvSpPr>
        <p:spPr/>
        <p:txBody>
          <a:bodyPr/>
          <a:lstStyle/>
          <a:p>
            <a:fld id="{240B9129-60AD-4B3D-A5BC-3EF00677FEED}" type="slidenum">
              <a:rPr lang="en-AU" smtClean="0"/>
              <a:t>‹#›</a:t>
            </a:fld>
            <a:endParaRPr lang="en-AU"/>
          </a:p>
        </p:txBody>
      </p:sp>
    </p:spTree>
    <p:extLst>
      <p:ext uri="{BB962C8B-B14F-4D97-AF65-F5344CB8AC3E}">
        <p14:creationId xmlns:p14="http://schemas.microsoft.com/office/powerpoint/2010/main" val="126108217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381000" y="990600"/>
            <a:ext cx="2819400" cy="4953000"/>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3867912" y="868680"/>
            <a:ext cx="7315200" cy="5120640"/>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042FE45F-7322-49C3-B325-9E69ACEE28C3}" type="datetimeFigureOut">
              <a:rPr lang="en-AU" smtClean="0"/>
              <a:t>21/03/2022</a:t>
            </a:fld>
            <a:endParaRPr lang="en-AU"/>
          </a:p>
        </p:txBody>
      </p:sp>
      <p:sp>
        <p:nvSpPr>
          <p:cNvPr id="8" name="Footer Placeholder 7"/>
          <p:cNvSpPr>
            <a:spLocks noGrp="1"/>
          </p:cNvSpPr>
          <p:nvPr>
            <p:ph type="ftr" sz="quarter" idx="11"/>
          </p:nvPr>
        </p:nvSpPr>
        <p:spPr/>
        <p:txBody>
          <a:bodyPr/>
          <a:lstStyle/>
          <a:p>
            <a:endParaRPr lang="en-AU"/>
          </a:p>
        </p:txBody>
      </p:sp>
      <p:sp>
        <p:nvSpPr>
          <p:cNvPr id="9" name="Slide Number Placeholder 8"/>
          <p:cNvSpPr>
            <a:spLocks noGrp="1"/>
          </p:cNvSpPr>
          <p:nvPr>
            <p:ph type="sldNum" sz="quarter" idx="12"/>
          </p:nvPr>
        </p:nvSpPr>
        <p:spPr/>
        <p:txBody>
          <a:bodyPr/>
          <a:lstStyle/>
          <a:p>
            <a:fld id="{240B9129-60AD-4B3D-A5BC-3EF00677FEED}" type="slidenum">
              <a:rPr lang="en-AU" smtClean="0"/>
              <a:t>‹#›</a:t>
            </a:fld>
            <a:endParaRPr lang="en-AU"/>
          </a:p>
        </p:txBody>
      </p:sp>
    </p:spTree>
    <p:extLst>
      <p:ext uri="{BB962C8B-B14F-4D97-AF65-F5344CB8AC3E}">
        <p14:creationId xmlns:p14="http://schemas.microsoft.com/office/powerpoint/2010/main" val="268320371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B2D3E9E-A95C-48F2-B4BF-A71542E0BE9A}" type="datetimeFigureOut">
              <a:rPr lang="en-US" smtClean="0"/>
              <a:t>3/21/2022</a:t>
            </a:fld>
            <a:endParaRPr lang="en-US" dirty="0"/>
          </a:p>
        </p:txBody>
      </p:sp>
      <p:sp>
        <p:nvSpPr>
          <p:cNvPr id="5" name="Footer Placeholder 4"/>
          <p:cNvSpPr>
            <a:spLocks noGrp="1"/>
          </p:cNvSpPr>
          <p:nvPr>
            <p:ph type="ftr" sz="quarter" idx="11"/>
          </p:nvPr>
        </p:nvSpPr>
        <p:spPr>
          <a:xfrm>
            <a:off x="5488081" y="6424612"/>
            <a:ext cx="5911517" cy="365125"/>
          </a:xfrm>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t>‹#›</a:t>
            </a:fld>
            <a:endParaRPr lang="en-US" dirty="0"/>
          </a:p>
        </p:txBody>
      </p:sp>
      <p:sp>
        <p:nvSpPr>
          <p:cNvPr id="7" name="Rectangle 6">
            <a:extLst>
              <a:ext uri="{FF2B5EF4-FFF2-40B4-BE49-F238E27FC236}">
                <a16:creationId xmlns:a16="http://schemas.microsoft.com/office/drawing/2014/main" id="{6D816B51-1106-4B3A-B036-50D2C6BB62DD}"/>
              </a:ext>
            </a:extLst>
          </p:cNvPr>
          <p:cNvSpPr/>
          <p:nvPr userDrawn="1"/>
        </p:nvSpPr>
        <p:spPr>
          <a:xfrm>
            <a:off x="-39859" y="6311900"/>
            <a:ext cx="12192000" cy="546100"/>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AU" dirty="0">
              <a:solidFill>
                <a:srgbClr val="FFFFFF"/>
              </a:solidFill>
            </a:endParaRPr>
          </a:p>
        </p:txBody>
      </p:sp>
      <p:sp>
        <p:nvSpPr>
          <p:cNvPr id="8" name="Footer Placeholder 4">
            <a:extLst>
              <a:ext uri="{FF2B5EF4-FFF2-40B4-BE49-F238E27FC236}">
                <a16:creationId xmlns:a16="http://schemas.microsoft.com/office/drawing/2014/main" id="{95D225C2-BE71-4E1E-8F43-8D4E26B50238}"/>
              </a:ext>
            </a:extLst>
          </p:cNvPr>
          <p:cNvSpPr txBox="1">
            <a:spLocks/>
          </p:cNvSpPr>
          <p:nvPr userDrawn="1"/>
        </p:nvSpPr>
        <p:spPr>
          <a:xfrm>
            <a:off x="1910419" y="6311900"/>
            <a:ext cx="5508054" cy="546100"/>
          </a:xfrm>
          <a:prstGeom prst="rect">
            <a:avLst/>
          </a:prstGeom>
        </p:spPr>
        <p:txBody>
          <a:bodyPr vert="horz" lIns="91440" tIns="45720" rIns="91440" bIns="45720" rtlCol="0" anchor="ctr"/>
          <a:lstStyle>
            <a:defPPr>
              <a:defRPr lang="en-US"/>
            </a:defPPr>
            <a:lvl1pPr marL="0" algn="l" defTabSz="457200" rtl="0" eaLnBrk="1" latinLnBrk="0" hangingPunct="1">
              <a:defRPr sz="2400" kern="1200">
                <a:solidFill>
                  <a:srgbClr val="FFFFFF"/>
                </a:solidFill>
                <a:latin typeface="Rockwell" panose="02060603020205020403" pitchFamily="18" charset="0"/>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dirty="0"/>
              <a:t>Design Out Crime and CPTED Centre</a:t>
            </a:r>
          </a:p>
        </p:txBody>
      </p:sp>
      <p:pic>
        <p:nvPicPr>
          <p:cNvPr id="9" name="Picture 8">
            <a:extLst>
              <a:ext uri="{FF2B5EF4-FFF2-40B4-BE49-F238E27FC236}">
                <a16:creationId xmlns:a16="http://schemas.microsoft.com/office/drawing/2014/main" id="{77321CC1-D2D9-4B17-9564-967FCBF66DF8}"/>
              </a:ext>
            </a:extLst>
          </p:cNvPr>
          <p:cNvPicPr>
            <a:picLocks noChangeAspect="1"/>
          </p:cNvPicPr>
          <p:nvPr userDrawn="1"/>
        </p:nvPicPr>
        <p:blipFill>
          <a:blip r:embed="rId2"/>
          <a:stretch>
            <a:fillRect/>
          </a:stretch>
        </p:blipFill>
        <p:spPr>
          <a:xfrm>
            <a:off x="107055" y="6311900"/>
            <a:ext cx="1647954" cy="546100"/>
          </a:xfrm>
          <a:prstGeom prst="rect">
            <a:avLst/>
          </a:prstGeom>
        </p:spPr>
      </p:pic>
      <p:sp>
        <p:nvSpPr>
          <p:cNvPr id="10" name="Footer Placeholder 4">
            <a:extLst>
              <a:ext uri="{FF2B5EF4-FFF2-40B4-BE49-F238E27FC236}">
                <a16:creationId xmlns:a16="http://schemas.microsoft.com/office/drawing/2014/main" id="{94F7B8B9-23C8-4A99-BAED-CBB61842A77E}"/>
              </a:ext>
            </a:extLst>
          </p:cNvPr>
          <p:cNvSpPr txBox="1">
            <a:spLocks/>
          </p:cNvSpPr>
          <p:nvPr userDrawn="1"/>
        </p:nvSpPr>
        <p:spPr>
          <a:xfrm>
            <a:off x="9155529" y="6384256"/>
            <a:ext cx="3091946" cy="317500"/>
          </a:xfrm>
          <a:prstGeom prst="rect">
            <a:avLst/>
          </a:prstGeom>
        </p:spPr>
        <p:txBody>
          <a:bodyPr vert="horz" lIns="91440" tIns="45720" rIns="91440" bIns="45720" rtlCol="0" anchor="ctr"/>
          <a:lstStyle>
            <a:defPPr>
              <a:defRPr lang="en-US"/>
            </a:defPPr>
            <a:lvl1pPr marL="0" algn="l" defTabSz="457200" rtl="0" eaLnBrk="1" latinLnBrk="0" hangingPunct="1">
              <a:defRPr sz="2400" kern="1200">
                <a:solidFill>
                  <a:srgbClr val="FFFFFF"/>
                </a:solidFill>
                <a:latin typeface="Rockwell" panose="02060603020205020403" pitchFamily="18" charset="0"/>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1800" dirty="0">
                <a:solidFill>
                  <a:schemeClr val="accent5">
                    <a:lumMod val="20000"/>
                    <a:lumOff val="80000"/>
                  </a:schemeClr>
                </a:solidFill>
                <a:hlinkClick r:id="rId3">
                  <a:extLst>
                    <a:ext uri="{A12FA001-AC4F-418D-AE19-62706E023703}">
                      <ahyp:hlinkClr xmlns:ahyp="http://schemas.microsoft.com/office/drawing/2018/hyperlinkcolor" val="tx"/>
                    </a:ext>
                  </a:extLst>
                </a:hlinkClick>
              </a:rPr>
              <a:t>www.designoutcrime.org</a:t>
            </a:r>
            <a:endParaRPr lang="en-US" sz="1800" dirty="0">
              <a:solidFill>
                <a:schemeClr val="accent5">
                  <a:lumMod val="20000"/>
                  <a:lumOff val="80000"/>
                </a:schemeClr>
              </a:solidFill>
            </a:endParaRPr>
          </a:p>
        </p:txBody>
      </p:sp>
    </p:spTree>
    <p:extLst>
      <p:ext uri="{BB962C8B-B14F-4D97-AF65-F5344CB8AC3E}">
        <p14:creationId xmlns:p14="http://schemas.microsoft.com/office/powerpoint/2010/main" val="222010119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3867912" y="1298448"/>
            <a:ext cx="7315200" cy="3255264"/>
          </a:xfrm>
        </p:spPr>
        <p:txBody>
          <a:bodyPr anchor="b">
            <a:normAutofit/>
          </a:bodyPr>
          <a:lstStyle>
            <a:lvl1pPr>
              <a:defRPr sz="5900" b="0" spc="-100" baseline="0">
                <a:solidFill>
                  <a:schemeClr val="tx1">
                    <a:lumMod val="65000"/>
                    <a:lumOff val="35000"/>
                  </a:schemeClr>
                </a:solidFill>
              </a:defRPr>
            </a:lvl1pPr>
          </a:lstStyle>
          <a:p>
            <a:r>
              <a:rPr lang="en-US"/>
              <a:t>Click to edit Master title style</a:t>
            </a:r>
            <a:endParaRPr lang="en-US" dirty="0"/>
          </a:p>
        </p:txBody>
      </p:sp>
      <p:sp>
        <p:nvSpPr>
          <p:cNvPr id="3" name="Text Placeholder 2"/>
          <p:cNvSpPr>
            <a:spLocks noGrp="1"/>
          </p:cNvSpPr>
          <p:nvPr>
            <p:ph type="body" idx="1"/>
          </p:nvPr>
        </p:nvSpPr>
        <p:spPr>
          <a:xfrm>
            <a:off x="3886200" y="4672584"/>
            <a:ext cx="7315200" cy="914400"/>
          </a:xfrm>
        </p:spPr>
        <p:txBody>
          <a:bodyPr anchor="t">
            <a:normAutofit/>
          </a:bodyPr>
          <a:lstStyle>
            <a:lvl1pPr marL="0" indent="0">
              <a:buNone/>
              <a:defRPr sz="2200" cap="none" spc="0" baseline="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10" name="Date Placeholder 3">
            <a:extLst>
              <a:ext uri="{FF2B5EF4-FFF2-40B4-BE49-F238E27FC236}">
                <a16:creationId xmlns:a16="http://schemas.microsoft.com/office/drawing/2014/main" id="{83FB1A02-9D40-430C-8A43-356880AD3239}"/>
              </a:ext>
            </a:extLst>
          </p:cNvPr>
          <p:cNvSpPr>
            <a:spLocks noGrp="1"/>
          </p:cNvSpPr>
          <p:nvPr>
            <p:ph type="dt" sz="half" idx="10"/>
          </p:nvPr>
        </p:nvSpPr>
        <p:spPr>
          <a:xfrm>
            <a:off x="262465" y="6356350"/>
            <a:ext cx="2743200" cy="365125"/>
          </a:xfrm>
        </p:spPr>
        <p:txBody>
          <a:bodyPr/>
          <a:lstStyle/>
          <a:p>
            <a:fld id="{7B2D3E9E-A95C-48F2-B4BF-A71542E0BE9A}" type="datetimeFigureOut">
              <a:rPr lang="en-US" smtClean="0"/>
              <a:t>3/21/2022</a:t>
            </a:fld>
            <a:endParaRPr lang="en-US" dirty="0"/>
          </a:p>
        </p:txBody>
      </p:sp>
      <p:sp>
        <p:nvSpPr>
          <p:cNvPr id="11" name="Footer Placeholder 4">
            <a:extLst>
              <a:ext uri="{FF2B5EF4-FFF2-40B4-BE49-F238E27FC236}">
                <a16:creationId xmlns:a16="http://schemas.microsoft.com/office/drawing/2014/main" id="{DFA26454-CA4E-48E5-ABB8-F2F4427CF6C0}"/>
              </a:ext>
            </a:extLst>
          </p:cNvPr>
          <p:cNvSpPr>
            <a:spLocks noGrp="1"/>
          </p:cNvSpPr>
          <p:nvPr>
            <p:ph type="ftr" sz="quarter" idx="11"/>
          </p:nvPr>
        </p:nvSpPr>
        <p:spPr>
          <a:xfrm>
            <a:off x="5488081" y="6424612"/>
            <a:ext cx="5911517" cy="365125"/>
          </a:xfrm>
        </p:spPr>
        <p:txBody>
          <a:bodyPr/>
          <a:lstStyle/>
          <a:p>
            <a:endParaRPr lang="en-US" dirty="0"/>
          </a:p>
        </p:txBody>
      </p:sp>
      <p:sp>
        <p:nvSpPr>
          <p:cNvPr id="12" name="Slide Number Placeholder 5">
            <a:extLst>
              <a:ext uri="{FF2B5EF4-FFF2-40B4-BE49-F238E27FC236}">
                <a16:creationId xmlns:a16="http://schemas.microsoft.com/office/drawing/2014/main" id="{E75C3267-4162-4471-8121-1E669DFB18FA}"/>
              </a:ext>
            </a:extLst>
          </p:cNvPr>
          <p:cNvSpPr>
            <a:spLocks noGrp="1"/>
          </p:cNvSpPr>
          <p:nvPr>
            <p:ph type="sldNum" sz="quarter" idx="12"/>
          </p:nvPr>
        </p:nvSpPr>
        <p:spPr>
          <a:xfrm>
            <a:off x="10634135" y="6356350"/>
            <a:ext cx="1530927" cy="365125"/>
          </a:xfrm>
        </p:spPr>
        <p:txBody>
          <a:bodyPr/>
          <a:lstStyle/>
          <a:p>
            <a:fld id="{4FAB73BC-B049-4115-A692-8D63A059BFB8}" type="slidenum">
              <a:rPr lang="en-US" smtClean="0"/>
              <a:t>‹#›</a:t>
            </a:fld>
            <a:endParaRPr lang="en-US" dirty="0"/>
          </a:p>
        </p:txBody>
      </p:sp>
      <p:sp>
        <p:nvSpPr>
          <p:cNvPr id="13" name="Rectangle 12">
            <a:extLst>
              <a:ext uri="{FF2B5EF4-FFF2-40B4-BE49-F238E27FC236}">
                <a16:creationId xmlns:a16="http://schemas.microsoft.com/office/drawing/2014/main" id="{B20DD6BB-8569-4FF7-8299-5113ED09DF97}"/>
              </a:ext>
            </a:extLst>
          </p:cNvPr>
          <p:cNvSpPr/>
          <p:nvPr userDrawn="1"/>
        </p:nvSpPr>
        <p:spPr>
          <a:xfrm>
            <a:off x="-39859" y="6311900"/>
            <a:ext cx="12192000" cy="546100"/>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AU" dirty="0">
              <a:solidFill>
                <a:srgbClr val="FFFFFF"/>
              </a:solidFill>
            </a:endParaRPr>
          </a:p>
        </p:txBody>
      </p:sp>
      <p:sp>
        <p:nvSpPr>
          <p:cNvPr id="14" name="Footer Placeholder 4">
            <a:extLst>
              <a:ext uri="{FF2B5EF4-FFF2-40B4-BE49-F238E27FC236}">
                <a16:creationId xmlns:a16="http://schemas.microsoft.com/office/drawing/2014/main" id="{937642D9-D653-46EF-8102-92976C95430D}"/>
              </a:ext>
            </a:extLst>
          </p:cNvPr>
          <p:cNvSpPr txBox="1">
            <a:spLocks/>
          </p:cNvSpPr>
          <p:nvPr userDrawn="1"/>
        </p:nvSpPr>
        <p:spPr>
          <a:xfrm>
            <a:off x="1910419" y="6311900"/>
            <a:ext cx="5508054" cy="546100"/>
          </a:xfrm>
          <a:prstGeom prst="rect">
            <a:avLst/>
          </a:prstGeom>
        </p:spPr>
        <p:txBody>
          <a:bodyPr vert="horz" lIns="91440" tIns="45720" rIns="91440" bIns="45720" rtlCol="0" anchor="ctr"/>
          <a:lstStyle>
            <a:defPPr>
              <a:defRPr lang="en-US"/>
            </a:defPPr>
            <a:lvl1pPr marL="0" algn="l" defTabSz="457200" rtl="0" eaLnBrk="1" latinLnBrk="0" hangingPunct="1">
              <a:defRPr sz="2400" kern="1200">
                <a:solidFill>
                  <a:srgbClr val="FFFFFF"/>
                </a:solidFill>
                <a:latin typeface="Rockwell" panose="02060603020205020403" pitchFamily="18" charset="0"/>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dirty="0"/>
              <a:t>Design Out Crime and CPTED Centre</a:t>
            </a:r>
          </a:p>
        </p:txBody>
      </p:sp>
      <p:pic>
        <p:nvPicPr>
          <p:cNvPr id="15" name="Picture 14">
            <a:extLst>
              <a:ext uri="{FF2B5EF4-FFF2-40B4-BE49-F238E27FC236}">
                <a16:creationId xmlns:a16="http://schemas.microsoft.com/office/drawing/2014/main" id="{093BC6F5-7E27-42A4-8F6A-B498045E235D}"/>
              </a:ext>
            </a:extLst>
          </p:cNvPr>
          <p:cNvPicPr>
            <a:picLocks noChangeAspect="1"/>
          </p:cNvPicPr>
          <p:nvPr userDrawn="1"/>
        </p:nvPicPr>
        <p:blipFill>
          <a:blip r:embed="rId2"/>
          <a:stretch>
            <a:fillRect/>
          </a:stretch>
        </p:blipFill>
        <p:spPr>
          <a:xfrm>
            <a:off x="107055" y="6311900"/>
            <a:ext cx="1647954" cy="546100"/>
          </a:xfrm>
          <a:prstGeom prst="rect">
            <a:avLst/>
          </a:prstGeom>
        </p:spPr>
      </p:pic>
      <p:sp>
        <p:nvSpPr>
          <p:cNvPr id="16" name="Footer Placeholder 4">
            <a:extLst>
              <a:ext uri="{FF2B5EF4-FFF2-40B4-BE49-F238E27FC236}">
                <a16:creationId xmlns:a16="http://schemas.microsoft.com/office/drawing/2014/main" id="{AF114AE2-4A2B-4286-93D8-43956C36654D}"/>
              </a:ext>
            </a:extLst>
          </p:cNvPr>
          <p:cNvSpPr txBox="1">
            <a:spLocks/>
          </p:cNvSpPr>
          <p:nvPr userDrawn="1"/>
        </p:nvSpPr>
        <p:spPr>
          <a:xfrm>
            <a:off x="9155529" y="6384256"/>
            <a:ext cx="3091946" cy="317500"/>
          </a:xfrm>
          <a:prstGeom prst="rect">
            <a:avLst/>
          </a:prstGeom>
        </p:spPr>
        <p:txBody>
          <a:bodyPr vert="horz" lIns="91440" tIns="45720" rIns="91440" bIns="45720" rtlCol="0" anchor="ctr"/>
          <a:lstStyle>
            <a:defPPr>
              <a:defRPr lang="en-US"/>
            </a:defPPr>
            <a:lvl1pPr marL="0" algn="l" defTabSz="457200" rtl="0" eaLnBrk="1" latinLnBrk="0" hangingPunct="1">
              <a:defRPr sz="2400" kern="1200">
                <a:solidFill>
                  <a:srgbClr val="FFFFFF"/>
                </a:solidFill>
                <a:latin typeface="Rockwell" panose="02060603020205020403" pitchFamily="18" charset="0"/>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1800" dirty="0">
                <a:solidFill>
                  <a:schemeClr val="accent5">
                    <a:lumMod val="20000"/>
                    <a:lumOff val="80000"/>
                  </a:schemeClr>
                </a:solidFill>
                <a:hlinkClick r:id="rId3">
                  <a:extLst>
                    <a:ext uri="{A12FA001-AC4F-418D-AE19-62706E023703}">
                      <ahyp:hlinkClr xmlns:ahyp="http://schemas.microsoft.com/office/drawing/2018/hyperlinkcolor" val="tx"/>
                    </a:ext>
                  </a:extLst>
                </a:hlinkClick>
              </a:rPr>
              <a:t>www.designoutcrime.org</a:t>
            </a:r>
            <a:endParaRPr lang="en-US" sz="1800" dirty="0">
              <a:solidFill>
                <a:schemeClr val="accent5">
                  <a:lumMod val="20000"/>
                  <a:lumOff val="80000"/>
                </a:schemeClr>
              </a:solidFill>
            </a:endParaRPr>
          </a:p>
        </p:txBody>
      </p:sp>
    </p:spTree>
    <p:extLst>
      <p:ext uri="{BB962C8B-B14F-4D97-AF65-F5344CB8AC3E}">
        <p14:creationId xmlns:p14="http://schemas.microsoft.com/office/powerpoint/2010/main" val="271493670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3867912" y="868680"/>
            <a:ext cx="3474720" cy="512064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7818120" y="868680"/>
            <a:ext cx="3474720" cy="512064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4" name="Date Placeholder 3">
            <a:extLst>
              <a:ext uri="{FF2B5EF4-FFF2-40B4-BE49-F238E27FC236}">
                <a16:creationId xmlns:a16="http://schemas.microsoft.com/office/drawing/2014/main" id="{654A7E08-B60D-4E51-8B18-5C3380687C19}"/>
              </a:ext>
            </a:extLst>
          </p:cNvPr>
          <p:cNvSpPr>
            <a:spLocks noGrp="1"/>
          </p:cNvSpPr>
          <p:nvPr>
            <p:ph type="dt" sz="half" idx="10"/>
          </p:nvPr>
        </p:nvSpPr>
        <p:spPr>
          <a:xfrm>
            <a:off x="262465" y="6356350"/>
            <a:ext cx="2743200" cy="365125"/>
          </a:xfrm>
        </p:spPr>
        <p:txBody>
          <a:bodyPr/>
          <a:lstStyle/>
          <a:p>
            <a:fld id="{7B2D3E9E-A95C-48F2-B4BF-A71542E0BE9A}" type="datetimeFigureOut">
              <a:rPr lang="en-US" smtClean="0"/>
              <a:t>3/21/2022</a:t>
            </a:fld>
            <a:endParaRPr lang="en-US" dirty="0"/>
          </a:p>
        </p:txBody>
      </p:sp>
      <p:sp>
        <p:nvSpPr>
          <p:cNvPr id="15" name="Footer Placeholder 4">
            <a:extLst>
              <a:ext uri="{FF2B5EF4-FFF2-40B4-BE49-F238E27FC236}">
                <a16:creationId xmlns:a16="http://schemas.microsoft.com/office/drawing/2014/main" id="{8A1C7AF8-69D4-4150-A042-122D5107F116}"/>
              </a:ext>
            </a:extLst>
          </p:cNvPr>
          <p:cNvSpPr>
            <a:spLocks noGrp="1"/>
          </p:cNvSpPr>
          <p:nvPr>
            <p:ph type="ftr" sz="quarter" idx="11"/>
          </p:nvPr>
        </p:nvSpPr>
        <p:spPr>
          <a:xfrm>
            <a:off x="5488081" y="6424612"/>
            <a:ext cx="5911517" cy="365125"/>
          </a:xfrm>
        </p:spPr>
        <p:txBody>
          <a:bodyPr/>
          <a:lstStyle/>
          <a:p>
            <a:endParaRPr lang="en-US" dirty="0"/>
          </a:p>
        </p:txBody>
      </p:sp>
      <p:sp>
        <p:nvSpPr>
          <p:cNvPr id="16" name="Slide Number Placeholder 5">
            <a:extLst>
              <a:ext uri="{FF2B5EF4-FFF2-40B4-BE49-F238E27FC236}">
                <a16:creationId xmlns:a16="http://schemas.microsoft.com/office/drawing/2014/main" id="{4A5D1889-D9CB-4189-B254-383EA21901A9}"/>
              </a:ext>
            </a:extLst>
          </p:cNvPr>
          <p:cNvSpPr>
            <a:spLocks noGrp="1"/>
          </p:cNvSpPr>
          <p:nvPr>
            <p:ph type="sldNum" sz="quarter" idx="12"/>
          </p:nvPr>
        </p:nvSpPr>
        <p:spPr>
          <a:xfrm>
            <a:off x="10634135" y="6356350"/>
            <a:ext cx="1530927" cy="365125"/>
          </a:xfrm>
        </p:spPr>
        <p:txBody>
          <a:bodyPr/>
          <a:lstStyle/>
          <a:p>
            <a:fld id="{4FAB73BC-B049-4115-A692-8D63A059BFB8}" type="slidenum">
              <a:rPr lang="en-US" smtClean="0"/>
              <a:t>‹#›</a:t>
            </a:fld>
            <a:endParaRPr lang="en-US" dirty="0"/>
          </a:p>
        </p:txBody>
      </p:sp>
      <p:sp>
        <p:nvSpPr>
          <p:cNvPr id="17" name="Rectangle 16">
            <a:extLst>
              <a:ext uri="{FF2B5EF4-FFF2-40B4-BE49-F238E27FC236}">
                <a16:creationId xmlns:a16="http://schemas.microsoft.com/office/drawing/2014/main" id="{E7AFAED0-F248-492E-A90D-AA2311A889BC}"/>
              </a:ext>
            </a:extLst>
          </p:cNvPr>
          <p:cNvSpPr/>
          <p:nvPr userDrawn="1"/>
        </p:nvSpPr>
        <p:spPr>
          <a:xfrm>
            <a:off x="-39859" y="6311900"/>
            <a:ext cx="12192000" cy="546100"/>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AU" dirty="0">
              <a:solidFill>
                <a:srgbClr val="FFFFFF"/>
              </a:solidFill>
            </a:endParaRPr>
          </a:p>
        </p:txBody>
      </p:sp>
      <p:sp>
        <p:nvSpPr>
          <p:cNvPr id="18" name="Footer Placeholder 4">
            <a:extLst>
              <a:ext uri="{FF2B5EF4-FFF2-40B4-BE49-F238E27FC236}">
                <a16:creationId xmlns:a16="http://schemas.microsoft.com/office/drawing/2014/main" id="{38E53E4F-BE16-420E-B550-72C5BAE67E59}"/>
              </a:ext>
            </a:extLst>
          </p:cNvPr>
          <p:cNvSpPr txBox="1">
            <a:spLocks/>
          </p:cNvSpPr>
          <p:nvPr userDrawn="1"/>
        </p:nvSpPr>
        <p:spPr>
          <a:xfrm>
            <a:off x="1910419" y="6311900"/>
            <a:ext cx="5508054" cy="546100"/>
          </a:xfrm>
          <a:prstGeom prst="rect">
            <a:avLst/>
          </a:prstGeom>
        </p:spPr>
        <p:txBody>
          <a:bodyPr vert="horz" lIns="91440" tIns="45720" rIns="91440" bIns="45720" rtlCol="0" anchor="ctr"/>
          <a:lstStyle>
            <a:defPPr>
              <a:defRPr lang="en-US"/>
            </a:defPPr>
            <a:lvl1pPr marL="0" algn="l" defTabSz="457200" rtl="0" eaLnBrk="1" latinLnBrk="0" hangingPunct="1">
              <a:defRPr sz="2400" kern="1200">
                <a:solidFill>
                  <a:srgbClr val="FFFFFF"/>
                </a:solidFill>
                <a:latin typeface="Rockwell" panose="02060603020205020403" pitchFamily="18" charset="0"/>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dirty="0"/>
              <a:t>Design Out Crime and CPTED Centre</a:t>
            </a:r>
          </a:p>
        </p:txBody>
      </p:sp>
      <p:pic>
        <p:nvPicPr>
          <p:cNvPr id="19" name="Picture 18">
            <a:extLst>
              <a:ext uri="{FF2B5EF4-FFF2-40B4-BE49-F238E27FC236}">
                <a16:creationId xmlns:a16="http://schemas.microsoft.com/office/drawing/2014/main" id="{71709764-2E4E-4E7F-A0F7-1946803577CB}"/>
              </a:ext>
            </a:extLst>
          </p:cNvPr>
          <p:cNvPicPr>
            <a:picLocks noChangeAspect="1"/>
          </p:cNvPicPr>
          <p:nvPr userDrawn="1"/>
        </p:nvPicPr>
        <p:blipFill>
          <a:blip r:embed="rId2"/>
          <a:stretch>
            <a:fillRect/>
          </a:stretch>
        </p:blipFill>
        <p:spPr>
          <a:xfrm>
            <a:off x="107055" y="6311900"/>
            <a:ext cx="1647954" cy="546100"/>
          </a:xfrm>
          <a:prstGeom prst="rect">
            <a:avLst/>
          </a:prstGeom>
        </p:spPr>
      </p:pic>
      <p:sp>
        <p:nvSpPr>
          <p:cNvPr id="20" name="Footer Placeholder 4">
            <a:extLst>
              <a:ext uri="{FF2B5EF4-FFF2-40B4-BE49-F238E27FC236}">
                <a16:creationId xmlns:a16="http://schemas.microsoft.com/office/drawing/2014/main" id="{73C1D207-71E3-41AE-B495-D5846B5ABDD1}"/>
              </a:ext>
            </a:extLst>
          </p:cNvPr>
          <p:cNvSpPr txBox="1">
            <a:spLocks/>
          </p:cNvSpPr>
          <p:nvPr userDrawn="1"/>
        </p:nvSpPr>
        <p:spPr>
          <a:xfrm>
            <a:off x="9155529" y="6384256"/>
            <a:ext cx="3091946" cy="317500"/>
          </a:xfrm>
          <a:prstGeom prst="rect">
            <a:avLst/>
          </a:prstGeom>
        </p:spPr>
        <p:txBody>
          <a:bodyPr vert="horz" lIns="91440" tIns="45720" rIns="91440" bIns="45720" rtlCol="0" anchor="ctr"/>
          <a:lstStyle>
            <a:defPPr>
              <a:defRPr lang="en-US"/>
            </a:defPPr>
            <a:lvl1pPr marL="0" algn="l" defTabSz="457200" rtl="0" eaLnBrk="1" latinLnBrk="0" hangingPunct="1">
              <a:defRPr sz="2400" kern="1200">
                <a:solidFill>
                  <a:srgbClr val="FFFFFF"/>
                </a:solidFill>
                <a:latin typeface="Rockwell" panose="02060603020205020403" pitchFamily="18" charset="0"/>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1800" dirty="0">
                <a:solidFill>
                  <a:schemeClr val="accent5">
                    <a:lumMod val="20000"/>
                    <a:lumOff val="80000"/>
                  </a:schemeClr>
                </a:solidFill>
                <a:hlinkClick r:id="rId3">
                  <a:extLst>
                    <a:ext uri="{A12FA001-AC4F-418D-AE19-62706E023703}">
                      <ahyp:hlinkClr xmlns:ahyp="http://schemas.microsoft.com/office/drawing/2018/hyperlinkcolor" val="tx"/>
                    </a:ext>
                  </a:extLst>
                </a:hlinkClick>
              </a:rPr>
              <a:t>www.designoutcrime.org</a:t>
            </a:r>
            <a:endParaRPr lang="en-US" sz="1800" dirty="0">
              <a:solidFill>
                <a:schemeClr val="accent5">
                  <a:lumMod val="20000"/>
                  <a:lumOff val="80000"/>
                </a:schemeClr>
              </a:solidFill>
            </a:endParaRPr>
          </a:p>
        </p:txBody>
      </p:sp>
    </p:spTree>
    <p:extLst>
      <p:ext uri="{BB962C8B-B14F-4D97-AF65-F5344CB8AC3E}">
        <p14:creationId xmlns:p14="http://schemas.microsoft.com/office/powerpoint/2010/main" val="1143959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3867912" y="1023586"/>
            <a:ext cx="3474720" cy="807720"/>
          </a:xfrm>
        </p:spPr>
        <p:txBody>
          <a:bodyPr anchor="b">
            <a:normAutofit/>
          </a:bodyPr>
          <a:lstStyle>
            <a:lvl1pPr marL="0" indent="0">
              <a:spcBef>
                <a:spcPts val="0"/>
              </a:spcBef>
              <a:buNone/>
              <a:defRPr sz="2000" b="1">
                <a:solidFill>
                  <a:schemeClr val="tx1">
                    <a:lumMod val="65000"/>
                    <a:lumOff val="3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3867912" y="1930936"/>
            <a:ext cx="3474720" cy="402336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7818463" y="1023586"/>
            <a:ext cx="3474720" cy="813171"/>
          </a:xfrm>
        </p:spPr>
        <p:txBody>
          <a:bodyPr anchor="b">
            <a:normAutofit/>
          </a:bodyPr>
          <a:lstStyle>
            <a:lvl1pPr marL="0" indent="0">
              <a:spcBef>
                <a:spcPts val="0"/>
              </a:spcBef>
              <a:buNone/>
              <a:defRPr sz="2000" b="1">
                <a:solidFill>
                  <a:schemeClr val="tx1">
                    <a:lumMod val="65000"/>
                    <a:lumOff val="3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7818463" y="1930936"/>
            <a:ext cx="3474720" cy="402336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 name="Date Placeholder 1"/>
          <p:cNvSpPr>
            <a:spLocks noGrp="1"/>
          </p:cNvSpPr>
          <p:nvPr>
            <p:ph type="dt" sz="half" idx="10"/>
          </p:nvPr>
        </p:nvSpPr>
        <p:spPr/>
        <p:txBody>
          <a:bodyPr/>
          <a:lstStyle/>
          <a:p>
            <a:fld id="{042FE45F-7322-49C3-B325-9E69ACEE28C3}" type="datetimeFigureOut">
              <a:rPr lang="en-AU" smtClean="0"/>
              <a:t>21/03/2022</a:t>
            </a:fld>
            <a:endParaRPr lang="en-AU"/>
          </a:p>
        </p:txBody>
      </p:sp>
      <p:sp>
        <p:nvSpPr>
          <p:cNvPr id="11" name="Footer Placeholder 10"/>
          <p:cNvSpPr>
            <a:spLocks noGrp="1"/>
          </p:cNvSpPr>
          <p:nvPr>
            <p:ph type="ftr" sz="quarter" idx="11"/>
          </p:nvPr>
        </p:nvSpPr>
        <p:spPr/>
        <p:txBody>
          <a:bodyPr/>
          <a:lstStyle/>
          <a:p>
            <a:endParaRPr lang="en-AU"/>
          </a:p>
        </p:txBody>
      </p:sp>
      <p:sp>
        <p:nvSpPr>
          <p:cNvPr id="12" name="Slide Number Placeholder 11"/>
          <p:cNvSpPr>
            <a:spLocks noGrp="1"/>
          </p:cNvSpPr>
          <p:nvPr>
            <p:ph type="sldNum" sz="quarter" idx="12"/>
          </p:nvPr>
        </p:nvSpPr>
        <p:spPr/>
        <p:txBody>
          <a:bodyPr/>
          <a:lstStyle/>
          <a:p>
            <a:fld id="{240B9129-60AD-4B3D-A5BC-3EF00677FEED}" type="slidenum">
              <a:rPr lang="en-AU" smtClean="0"/>
              <a:t>‹#›</a:t>
            </a:fld>
            <a:endParaRPr lang="en-AU"/>
          </a:p>
        </p:txBody>
      </p:sp>
    </p:spTree>
    <p:extLst>
      <p:ext uri="{BB962C8B-B14F-4D97-AF65-F5344CB8AC3E}">
        <p14:creationId xmlns:p14="http://schemas.microsoft.com/office/powerpoint/2010/main" val="272457761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a:t>Click to edit Master title style</a:t>
            </a:r>
            <a:endParaRPr lang="en-US" dirty="0"/>
          </a:p>
        </p:txBody>
      </p:sp>
      <p:sp>
        <p:nvSpPr>
          <p:cNvPr id="12" name="Date Placeholder 3">
            <a:extLst>
              <a:ext uri="{FF2B5EF4-FFF2-40B4-BE49-F238E27FC236}">
                <a16:creationId xmlns:a16="http://schemas.microsoft.com/office/drawing/2014/main" id="{0668AD8B-F378-49C0-87D4-801A030EEA0E}"/>
              </a:ext>
            </a:extLst>
          </p:cNvPr>
          <p:cNvSpPr>
            <a:spLocks noGrp="1"/>
          </p:cNvSpPr>
          <p:nvPr>
            <p:ph type="dt" sz="half" idx="10"/>
          </p:nvPr>
        </p:nvSpPr>
        <p:spPr>
          <a:xfrm>
            <a:off x="262465" y="6356350"/>
            <a:ext cx="2743200" cy="365125"/>
          </a:xfrm>
        </p:spPr>
        <p:txBody>
          <a:bodyPr/>
          <a:lstStyle/>
          <a:p>
            <a:fld id="{7B2D3E9E-A95C-48F2-B4BF-A71542E0BE9A}" type="datetimeFigureOut">
              <a:rPr lang="en-US" smtClean="0"/>
              <a:t>3/21/2022</a:t>
            </a:fld>
            <a:endParaRPr lang="en-US" dirty="0"/>
          </a:p>
        </p:txBody>
      </p:sp>
      <p:sp>
        <p:nvSpPr>
          <p:cNvPr id="13" name="Footer Placeholder 4">
            <a:extLst>
              <a:ext uri="{FF2B5EF4-FFF2-40B4-BE49-F238E27FC236}">
                <a16:creationId xmlns:a16="http://schemas.microsoft.com/office/drawing/2014/main" id="{6D2C62AA-369D-419E-82A3-5634F15399CD}"/>
              </a:ext>
            </a:extLst>
          </p:cNvPr>
          <p:cNvSpPr>
            <a:spLocks noGrp="1"/>
          </p:cNvSpPr>
          <p:nvPr>
            <p:ph type="ftr" sz="quarter" idx="11"/>
          </p:nvPr>
        </p:nvSpPr>
        <p:spPr>
          <a:xfrm>
            <a:off x="5488081" y="6424612"/>
            <a:ext cx="5911517" cy="365125"/>
          </a:xfrm>
        </p:spPr>
        <p:txBody>
          <a:bodyPr/>
          <a:lstStyle/>
          <a:p>
            <a:endParaRPr lang="en-US" dirty="0"/>
          </a:p>
        </p:txBody>
      </p:sp>
      <p:sp>
        <p:nvSpPr>
          <p:cNvPr id="14" name="Slide Number Placeholder 5">
            <a:extLst>
              <a:ext uri="{FF2B5EF4-FFF2-40B4-BE49-F238E27FC236}">
                <a16:creationId xmlns:a16="http://schemas.microsoft.com/office/drawing/2014/main" id="{789E0BE4-DC2C-4072-AF47-20C2F3B25463}"/>
              </a:ext>
            </a:extLst>
          </p:cNvPr>
          <p:cNvSpPr>
            <a:spLocks noGrp="1"/>
          </p:cNvSpPr>
          <p:nvPr>
            <p:ph type="sldNum" sz="quarter" idx="12"/>
          </p:nvPr>
        </p:nvSpPr>
        <p:spPr>
          <a:xfrm>
            <a:off x="10634135" y="6356350"/>
            <a:ext cx="1530927" cy="365125"/>
          </a:xfrm>
        </p:spPr>
        <p:txBody>
          <a:bodyPr/>
          <a:lstStyle/>
          <a:p>
            <a:fld id="{4FAB73BC-B049-4115-A692-8D63A059BFB8}" type="slidenum">
              <a:rPr lang="en-US" smtClean="0"/>
              <a:t>‹#›</a:t>
            </a:fld>
            <a:endParaRPr lang="en-US" dirty="0"/>
          </a:p>
        </p:txBody>
      </p:sp>
      <p:sp>
        <p:nvSpPr>
          <p:cNvPr id="15" name="Rectangle 14">
            <a:extLst>
              <a:ext uri="{FF2B5EF4-FFF2-40B4-BE49-F238E27FC236}">
                <a16:creationId xmlns:a16="http://schemas.microsoft.com/office/drawing/2014/main" id="{63D90B5D-1446-4FBD-8169-E20B42F7B2C1}"/>
              </a:ext>
            </a:extLst>
          </p:cNvPr>
          <p:cNvSpPr/>
          <p:nvPr userDrawn="1"/>
        </p:nvSpPr>
        <p:spPr>
          <a:xfrm>
            <a:off x="-39859" y="6311900"/>
            <a:ext cx="12192000" cy="546100"/>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AU" dirty="0">
              <a:solidFill>
                <a:srgbClr val="FFFFFF"/>
              </a:solidFill>
            </a:endParaRPr>
          </a:p>
        </p:txBody>
      </p:sp>
      <p:sp>
        <p:nvSpPr>
          <p:cNvPr id="16" name="Footer Placeholder 4">
            <a:extLst>
              <a:ext uri="{FF2B5EF4-FFF2-40B4-BE49-F238E27FC236}">
                <a16:creationId xmlns:a16="http://schemas.microsoft.com/office/drawing/2014/main" id="{15035578-2B52-4EEA-8509-14DD637F98E9}"/>
              </a:ext>
            </a:extLst>
          </p:cNvPr>
          <p:cNvSpPr txBox="1">
            <a:spLocks/>
          </p:cNvSpPr>
          <p:nvPr userDrawn="1"/>
        </p:nvSpPr>
        <p:spPr>
          <a:xfrm>
            <a:off x="1910419" y="6311900"/>
            <a:ext cx="5508054" cy="546100"/>
          </a:xfrm>
          <a:prstGeom prst="rect">
            <a:avLst/>
          </a:prstGeom>
        </p:spPr>
        <p:txBody>
          <a:bodyPr vert="horz" lIns="91440" tIns="45720" rIns="91440" bIns="45720" rtlCol="0" anchor="ctr"/>
          <a:lstStyle>
            <a:defPPr>
              <a:defRPr lang="en-US"/>
            </a:defPPr>
            <a:lvl1pPr marL="0" algn="l" defTabSz="457200" rtl="0" eaLnBrk="1" latinLnBrk="0" hangingPunct="1">
              <a:defRPr sz="2400" kern="1200">
                <a:solidFill>
                  <a:srgbClr val="FFFFFF"/>
                </a:solidFill>
                <a:latin typeface="Rockwell" panose="02060603020205020403" pitchFamily="18" charset="0"/>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dirty="0"/>
              <a:t>Design Out Crime and CPTED Centre</a:t>
            </a:r>
          </a:p>
        </p:txBody>
      </p:sp>
      <p:pic>
        <p:nvPicPr>
          <p:cNvPr id="17" name="Picture 16">
            <a:extLst>
              <a:ext uri="{FF2B5EF4-FFF2-40B4-BE49-F238E27FC236}">
                <a16:creationId xmlns:a16="http://schemas.microsoft.com/office/drawing/2014/main" id="{BAF5806A-3837-4699-9CD2-8EBCE94AE4FA}"/>
              </a:ext>
            </a:extLst>
          </p:cNvPr>
          <p:cNvPicPr>
            <a:picLocks noChangeAspect="1"/>
          </p:cNvPicPr>
          <p:nvPr userDrawn="1"/>
        </p:nvPicPr>
        <p:blipFill>
          <a:blip r:embed="rId2"/>
          <a:stretch>
            <a:fillRect/>
          </a:stretch>
        </p:blipFill>
        <p:spPr>
          <a:xfrm>
            <a:off x="107055" y="6311900"/>
            <a:ext cx="1647954" cy="546100"/>
          </a:xfrm>
          <a:prstGeom prst="rect">
            <a:avLst/>
          </a:prstGeom>
        </p:spPr>
      </p:pic>
      <p:sp>
        <p:nvSpPr>
          <p:cNvPr id="18" name="Footer Placeholder 4">
            <a:extLst>
              <a:ext uri="{FF2B5EF4-FFF2-40B4-BE49-F238E27FC236}">
                <a16:creationId xmlns:a16="http://schemas.microsoft.com/office/drawing/2014/main" id="{D72A96B8-7328-41E5-BD62-27FCAB9E36D6}"/>
              </a:ext>
            </a:extLst>
          </p:cNvPr>
          <p:cNvSpPr txBox="1">
            <a:spLocks/>
          </p:cNvSpPr>
          <p:nvPr userDrawn="1"/>
        </p:nvSpPr>
        <p:spPr>
          <a:xfrm>
            <a:off x="9155529" y="6384256"/>
            <a:ext cx="3091946" cy="317500"/>
          </a:xfrm>
          <a:prstGeom prst="rect">
            <a:avLst/>
          </a:prstGeom>
        </p:spPr>
        <p:txBody>
          <a:bodyPr vert="horz" lIns="91440" tIns="45720" rIns="91440" bIns="45720" rtlCol="0" anchor="ctr"/>
          <a:lstStyle>
            <a:defPPr>
              <a:defRPr lang="en-US"/>
            </a:defPPr>
            <a:lvl1pPr marL="0" algn="l" defTabSz="457200" rtl="0" eaLnBrk="1" latinLnBrk="0" hangingPunct="1">
              <a:defRPr sz="2400" kern="1200">
                <a:solidFill>
                  <a:srgbClr val="FFFFFF"/>
                </a:solidFill>
                <a:latin typeface="Rockwell" panose="02060603020205020403" pitchFamily="18" charset="0"/>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1800" dirty="0">
                <a:solidFill>
                  <a:schemeClr val="accent5">
                    <a:lumMod val="20000"/>
                    <a:lumOff val="80000"/>
                  </a:schemeClr>
                </a:solidFill>
                <a:hlinkClick r:id="rId3">
                  <a:extLst>
                    <a:ext uri="{A12FA001-AC4F-418D-AE19-62706E023703}">
                      <ahyp:hlinkClr xmlns:ahyp="http://schemas.microsoft.com/office/drawing/2018/hyperlinkcolor" val="tx"/>
                    </a:ext>
                  </a:extLst>
                </a:hlinkClick>
              </a:rPr>
              <a:t>www.designoutcrime.org</a:t>
            </a:r>
            <a:endParaRPr lang="en-US" sz="1800" dirty="0">
              <a:solidFill>
                <a:schemeClr val="accent5">
                  <a:lumMod val="20000"/>
                  <a:lumOff val="80000"/>
                </a:schemeClr>
              </a:solidFill>
            </a:endParaRPr>
          </a:p>
        </p:txBody>
      </p:sp>
    </p:spTree>
    <p:extLst>
      <p:ext uri="{BB962C8B-B14F-4D97-AF65-F5344CB8AC3E}">
        <p14:creationId xmlns:p14="http://schemas.microsoft.com/office/powerpoint/2010/main" val="318144475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11" name="Date Placeholder 3">
            <a:extLst>
              <a:ext uri="{FF2B5EF4-FFF2-40B4-BE49-F238E27FC236}">
                <a16:creationId xmlns:a16="http://schemas.microsoft.com/office/drawing/2014/main" id="{6E939CAF-66DD-4B57-A2F0-8791294C52D3}"/>
              </a:ext>
            </a:extLst>
          </p:cNvPr>
          <p:cNvSpPr>
            <a:spLocks noGrp="1"/>
          </p:cNvSpPr>
          <p:nvPr>
            <p:ph type="dt" sz="half" idx="10"/>
          </p:nvPr>
        </p:nvSpPr>
        <p:spPr>
          <a:xfrm>
            <a:off x="262465" y="6356350"/>
            <a:ext cx="2743200" cy="365125"/>
          </a:xfrm>
        </p:spPr>
        <p:txBody>
          <a:bodyPr/>
          <a:lstStyle/>
          <a:p>
            <a:fld id="{7B2D3E9E-A95C-48F2-B4BF-A71542E0BE9A}" type="datetimeFigureOut">
              <a:rPr lang="en-US" smtClean="0"/>
              <a:t>3/21/2022</a:t>
            </a:fld>
            <a:endParaRPr lang="en-US" dirty="0"/>
          </a:p>
        </p:txBody>
      </p:sp>
      <p:sp>
        <p:nvSpPr>
          <p:cNvPr id="12" name="Footer Placeholder 4">
            <a:extLst>
              <a:ext uri="{FF2B5EF4-FFF2-40B4-BE49-F238E27FC236}">
                <a16:creationId xmlns:a16="http://schemas.microsoft.com/office/drawing/2014/main" id="{FB20931D-764A-47BF-B274-2FB61B3AB539}"/>
              </a:ext>
            </a:extLst>
          </p:cNvPr>
          <p:cNvSpPr>
            <a:spLocks noGrp="1"/>
          </p:cNvSpPr>
          <p:nvPr>
            <p:ph type="ftr" sz="quarter" idx="11"/>
          </p:nvPr>
        </p:nvSpPr>
        <p:spPr>
          <a:xfrm>
            <a:off x="5488081" y="6424612"/>
            <a:ext cx="5911517" cy="365125"/>
          </a:xfrm>
        </p:spPr>
        <p:txBody>
          <a:bodyPr/>
          <a:lstStyle/>
          <a:p>
            <a:endParaRPr lang="en-US" dirty="0"/>
          </a:p>
        </p:txBody>
      </p:sp>
      <p:sp>
        <p:nvSpPr>
          <p:cNvPr id="13" name="Slide Number Placeholder 5">
            <a:extLst>
              <a:ext uri="{FF2B5EF4-FFF2-40B4-BE49-F238E27FC236}">
                <a16:creationId xmlns:a16="http://schemas.microsoft.com/office/drawing/2014/main" id="{9A353A75-259D-431F-BAFF-AFE3A7716447}"/>
              </a:ext>
            </a:extLst>
          </p:cNvPr>
          <p:cNvSpPr>
            <a:spLocks noGrp="1"/>
          </p:cNvSpPr>
          <p:nvPr>
            <p:ph type="sldNum" sz="quarter" idx="12"/>
          </p:nvPr>
        </p:nvSpPr>
        <p:spPr>
          <a:xfrm>
            <a:off x="10634135" y="6356350"/>
            <a:ext cx="1530927" cy="365125"/>
          </a:xfrm>
        </p:spPr>
        <p:txBody>
          <a:bodyPr/>
          <a:lstStyle/>
          <a:p>
            <a:fld id="{4FAB73BC-B049-4115-A692-8D63A059BFB8}" type="slidenum">
              <a:rPr lang="en-US" smtClean="0"/>
              <a:t>‹#›</a:t>
            </a:fld>
            <a:endParaRPr lang="en-US" dirty="0"/>
          </a:p>
        </p:txBody>
      </p:sp>
      <p:sp>
        <p:nvSpPr>
          <p:cNvPr id="14" name="Rectangle 13">
            <a:extLst>
              <a:ext uri="{FF2B5EF4-FFF2-40B4-BE49-F238E27FC236}">
                <a16:creationId xmlns:a16="http://schemas.microsoft.com/office/drawing/2014/main" id="{99CE04C7-0E45-41BB-97DB-F7E0D96FFBB0}"/>
              </a:ext>
            </a:extLst>
          </p:cNvPr>
          <p:cNvSpPr/>
          <p:nvPr userDrawn="1"/>
        </p:nvSpPr>
        <p:spPr>
          <a:xfrm>
            <a:off x="-39859" y="6311900"/>
            <a:ext cx="12192000" cy="546100"/>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AU" dirty="0">
              <a:solidFill>
                <a:srgbClr val="FFFFFF"/>
              </a:solidFill>
            </a:endParaRPr>
          </a:p>
        </p:txBody>
      </p:sp>
      <p:sp>
        <p:nvSpPr>
          <p:cNvPr id="15" name="Footer Placeholder 4">
            <a:extLst>
              <a:ext uri="{FF2B5EF4-FFF2-40B4-BE49-F238E27FC236}">
                <a16:creationId xmlns:a16="http://schemas.microsoft.com/office/drawing/2014/main" id="{F73CCBED-F784-4544-AA95-40E94166900E}"/>
              </a:ext>
            </a:extLst>
          </p:cNvPr>
          <p:cNvSpPr txBox="1">
            <a:spLocks/>
          </p:cNvSpPr>
          <p:nvPr userDrawn="1"/>
        </p:nvSpPr>
        <p:spPr>
          <a:xfrm>
            <a:off x="1910419" y="6311900"/>
            <a:ext cx="5508054" cy="546100"/>
          </a:xfrm>
          <a:prstGeom prst="rect">
            <a:avLst/>
          </a:prstGeom>
        </p:spPr>
        <p:txBody>
          <a:bodyPr vert="horz" lIns="91440" tIns="45720" rIns="91440" bIns="45720" rtlCol="0" anchor="ctr"/>
          <a:lstStyle>
            <a:defPPr>
              <a:defRPr lang="en-US"/>
            </a:defPPr>
            <a:lvl1pPr marL="0" algn="l" defTabSz="457200" rtl="0" eaLnBrk="1" latinLnBrk="0" hangingPunct="1">
              <a:defRPr sz="2400" kern="1200">
                <a:solidFill>
                  <a:srgbClr val="FFFFFF"/>
                </a:solidFill>
                <a:latin typeface="Rockwell" panose="02060603020205020403" pitchFamily="18" charset="0"/>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dirty="0"/>
              <a:t>Design Out Crime and CPTED Centre</a:t>
            </a:r>
          </a:p>
        </p:txBody>
      </p:sp>
      <p:pic>
        <p:nvPicPr>
          <p:cNvPr id="16" name="Picture 15">
            <a:extLst>
              <a:ext uri="{FF2B5EF4-FFF2-40B4-BE49-F238E27FC236}">
                <a16:creationId xmlns:a16="http://schemas.microsoft.com/office/drawing/2014/main" id="{C59AADC0-07E2-46DA-92E7-F9BB2B75E0C7}"/>
              </a:ext>
            </a:extLst>
          </p:cNvPr>
          <p:cNvPicPr>
            <a:picLocks noChangeAspect="1"/>
          </p:cNvPicPr>
          <p:nvPr userDrawn="1"/>
        </p:nvPicPr>
        <p:blipFill>
          <a:blip r:embed="rId2"/>
          <a:stretch>
            <a:fillRect/>
          </a:stretch>
        </p:blipFill>
        <p:spPr>
          <a:xfrm>
            <a:off x="107055" y="6311900"/>
            <a:ext cx="1647954" cy="546100"/>
          </a:xfrm>
          <a:prstGeom prst="rect">
            <a:avLst/>
          </a:prstGeom>
        </p:spPr>
      </p:pic>
      <p:sp>
        <p:nvSpPr>
          <p:cNvPr id="17" name="Footer Placeholder 4">
            <a:extLst>
              <a:ext uri="{FF2B5EF4-FFF2-40B4-BE49-F238E27FC236}">
                <a16:creationId xmlns:a16="http://schemas.microsoft.com/office/drawing/2014/main" id="{F8B0C76C-E9E2-4BBB-BDAF-C6469DBE79B6}"/>
              </a:ext>
            </a:extLst>
          </p:cNvPr>
          <p:cNvSpPr txBox="1">
            <a:spLocks/>
          </p:cNvSpPr>
          <p:nvPr userDrawn="1"/>
        </p:nvSpPr>
        <p:spPr>
          <a:xfrm>
            <a:off x="9155529" y="6384256"/>
            <a:ext cx="3091946" cy="317500"/>
          </a:xfrm>
          <a:prstGeom prst="rect">
            <a:avLst/>
          </a:prstGeom>
        </p:spPr>
        <p:txBody>
          <a:bodyPr vert="horz" lIns="91440" tIns="45720" rIns="91440" bIns="45720" rtlCol="0" anchor="ctr"/>
          <a:lstStyle>
            <a:defPPr>
              <a:defRPr lang="en-US"/>
            </a:defPPr>
            <a:lvl1pPr marL="0" algn="l" defTabSz="457200" rtl="0" eaLnBrk="1" latinLnBrk="0" hangingPunct="1">
              <a:defRPr sz="2400" kern="1200">
                <a:solidFill>
                  <a:srgbClr val="FFFFFF"/>
                </a:solidFill>
                <a:latin typeface="Rockwell" panose="02060603020205020403" pitchFamily="18" charset="0"/>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1800" dirty="0">
                <a:solidFill>
                  <a:schemeClr val="accent5">
                    <a:lumMod val="20000"/>
                    <a:lumOff val="80000"/>
                  </a:schemeClr>
                </a:solidFill>
                <a:hlinkClick r:id="rId3">
                  <a:extLst>
                    <a:ext uri="{A12FA001-AC4F-418D-AE19-62706E023703}">
                      <ahyp:hlinkClr xmlns:ahyp="http://schemas.microsoft.com/office/drawing/2018/hyperlinkcolor" val="tx"/>
                    </a:ext>
                  </a:extLst>
                </a:hlinkClick>
              </a:rPr>
              <a:t>www.designoutcrime.org</a:t>
            </a:r>
            <a:endParaRPr lang="en-US" sz="1800" dirty="0">
              <a:solidFill>
                <a:schemeClr val="accent5">
                  <a:lumMod val="20000"/>
                  <a:lumOff val="80000"/>
                </a:schemeClr>
              </a:solidFill>
            </a:endParaRPr>
          </a:p>
        </p:txBody>
      </p:sp>
    </p:spTree>
    <p:extLst>
      <p:ext uri="{BB962C8B-B14F-4D97-AF65-F5344CB8AC3E}">
        <p14:creationId xmlns:p14="http://schemas.microsoft.com/office/powerpoint/2010/main" val="21337709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6032" y="1143000"/>
            <a:ext cx="2834640" cy="2377440"/>
          </a:xfrm>
        </p:spPr>
        <p:txBody>
          <a:bodyPr anchor="b">
            <a:normAutofit/>
          </a:bodyPr>
          <a:lstStyle>
            <a:lvl1pPr>
              <a:defRPr sz="3200" b="0" baseline="0"/>
            </a:lvl1pPr>
          </a:lstStyle>
          <a:p>
            <a:r>
              <a:rPr lang="en-US"/>
              <a:t>Click to edit Master title style</a:t>
            </a:r>
            <a:endParaRPr lang="en-US" dirty="0"/>
          </a:p>
        </p:txBody>
      </p:sp>
      <p:sp>
        <p:nvSpPr>
          <p:cNvPr id="3" name="Content Placeholder 2"/>
          <p:cNvSpPr>
            <a:spLocks noGrp="1"/>
          </p:cNvSpPr>
          <p:nvPr>
            <p:ph idx="1"/>
          </p:nvPr>
        </p:nvSpPr>
        <p:spPr>
          <a:xfrm>
            <a:off x="3867912" y="868680"/>
            <a:ext cx="7315200" cy="512064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256032" y="3494176"/>
            <a:ext cx="2834640" cy="2321990"/>
          </a:xfrm>
        </p:spPr>
        <p:txBody>
          <a:bodyPr anchor="t">
            <a:normAutofit/>
          </a:bodyPr>
          <a:lstStyle>
            <a:lvl1pPr marL="0" indent="0">
              <a:lnSpc>
                <a:spcPct val="100000"/>
              </a:lnSpc>
              <a:buNone/>
              <a:defRPr sz="14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8" name="Date Placeholder 7"/>
          <p:cNvSpPr>
            <a:spLocks noGrp="1"/>
          </p:cNvSpPr>
          <p:nvPr>
            <p:ph type="dt" sz="half" idx="10"/>
          </p:nvPr>
        </p:nvSpPr>
        <p:spPr/>
        <p:txBody>
          <a:bodyPr/>
          <a:lstStyle/>
          <a:p>
            <a:fld id="{042FE45F-7322-49C3-B325-9E69ACEE28C3}" type="datetimeFigureOut">
              <a:rPr lang="en-AU" smtClean="0"/>
              <a:t>21/03/2022</a:t>
            </a:fld>
            <a:endParaRPr lang="en-AU"/>
          </a:p>
        </p:txBody>
      </p:sp>
      <p:sp>
        <p:nvSpPr>
          <p:cNvPr id="9" name="Footer Placeholder 8"/>
          <p:cNvSpPr>
            <a:spLocks noGrp="1"/>
          </p:cNvSpPr>
          <p:nvPr>
            <p:ph type="ftr" sz="quarter" idx="11"/>
          </p:nvPr>
        </p:nvSpPr>
        <p:spPr/>
        <p:txBody>
          <a:bodyPr/>
          <a:lstStyle/>
          <a:p>
            <a:endParaRPr lang="en-AU"/>
          </a:p>
        </p:txBody>
      </p:sp>
      <p:sp>
        <p:nvSpPr>
          <p:cNvPr id="10" name="Slide Number Placeholder 9"/>
          <p:cNvSpPr>
            <a:spLocks noGrp="1"/>
          </p:cNvSpPr>
          <p:nvPr>
            <p:ph type="sldNum" sz="quarter" idx="12"/>
          </p:nvPr>
        </p:nvSpPr>
        <p:spPr/>
        <p:txBody>
          <a:bodyPr/>
          <a:lstStyle/>
          <a:p>
            <a:fld id="{240B9129-60AD-4B3D-A5BC-3EF00677FEED}" type="slidenum">
              <a:rPr lang="en-AU" smtClean="0"/>
              <a:t>‹#›</a:t>
            </a:fld>
            <a:endParaRPr lang="en-AU"/>
          </a:p>
        </p:txBody>
      </p:sp>
    </p:spTree>
    <p:extLst>
      <p:ext uri="{BB962C8B-B14F-4D97-AF65-F5344CB8AC3E}">
        <p14:creationId xmlns:p14="http://schemas.microsoft.com/office/powerpoint/2010/main" val="257316793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6032" y="1143000"/>
            <a:ext cx="2834640" cy="2377440"/>
          </a:xfrm>
        </p:spPr>
        <p:txBody>
          <a:bodyPr anchor="b">
            <a:normAutofit/>
          </a:bodyPr>
          <a:lstStyle>
            <a:lvl1pPr>
              <a:defRPr sz="32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3570644" y="767419"/>
            <a:ext cx="8115230" cy="5330952"/>
          </a:xfrm>
          <a:solidFill>
            <a:schemeClr val="bg1">
              <a:lumMod val="75000"/>
            </a:schemeClr>
          </a:solidFill>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256032" y="3493008"/>
            <a:ext cx="2834640" cy="2322576"/>
          </a:xfrm>
        </p:spPr>
        <p:txBody>
          <a:bodyPr anchor="t">
            <a:normAutofit/>
          </a:bodyPr>
          <a:lstStyle>
            <a:lvl1pPr marL="0" indent="0">
              <a:lnSpc>
                <a:spcPct val="100000"/>
              </a:lnSpc>
              <a:buNone/>
              <a:defRPr sz="14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8" name="Date Placeholder 7"/>
          <p:cNvSpPr>
            <a:spLocks noGrp="1"/>
          </p:cNvSpPr>
          <p:nvPr>
            <p:ph type="dt" sz="half" idx="10"/>
          </p:nvPr>
        </p:nvSpPr>
        <p:spPr/>
        <p:txBody>
          <a:bodyPr/>
          <a:lstStyle/>
          <a:p>
            <a:fld id="{042FE45F-7322-49C3-B325-9E69ACEE28C3}" type="datetimeFigureOut">
              <a:rPr lang="en-AU" smtClean="0"/>
              <a:t>21/03/2022</a:t>
            </a:fld>
            <a:endParaRPr lang="en-AU"/>
          </a:p>
        </p:txBody>
      </p:sp>
      <p:sp>
        <p:nvSpPr>
          <p:cNvPr id="9" name="Footer Placeholder 8"/>
          <p:cNvSpPr>
            <a:spLocks noGrp="1"/>
          </p:cNvSpPr>
          <p:nvPr>
            <p:ph type="ftr" sz="quarter" idx="11"/>
          </p:nvPr>
        </p:nvSpPr>
        <p:spPr>
          <a:xfrm>
            <a:off x="3499101" y="6356350"/>
            <a:ext cx="5911517" cy="365125"/>
          </a:xfrm>
        </p:spPr>
        <p:txBody>
          <a:bodyPr/>
          <a:lstStyle/>
          <a:p>
            <a:endParaRPr lang="en-AU"/>
          </a:p>
        </p:txBody>
      </p:sp>
      <p:sp>
        <p:nvSpPr>
          <p:cNvPr id="10" name="Slide Number Placeholder 9"/>
          <p:cNvSpPr>
            <a:spLocks noGrp="1"/>
          </p:cNvSpPr>
          <p:nvPr>
            <p:ph type="sldNum" sz="quarter" idx="12"/>
          </p:nvPr>
        </p:nvSpPr>
        <p:spPr/>
        <p:txBody>
          <a:bodyPr/>
          <a:lstStyle/>
          <a:p>
            <a:fld id="{240B9129-60AD-4B3D-A5BC-3EF00677FEED}" type="slidenum">
              <a:rPr lang="en-AU" smtClean="0"/>
              <a:t>‹#›</a:t>
            </a:fld>
            <a:endParaRPr lang="en-AU"/>
          </a:p>
        </p:txBody>
      </p:sp>
    </p:spTree>
    <p:extLst>
      <p:ext uri="{BB962C8B-B14F-4D97-AF65-F5344CB8AC3E}">
        <p14:creationId xmlns:p14="http://schemas.microsoft.com/office/powerpoint/2010/main" val="115798236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1" y="758952"/>
            <a:ext cx="3443590" cy="533095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252919" y="1123837"/>
            <a:ext cx="2947482" cy="460118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8" name="Rectangle 37"/>
          <p:cNvSpPr/>
          <p:nvPr/>
        </p:nvSpPr>
        <p:spPr>
          <a:xfrm>
            <a:off x="11815864" y="758952"/>
            <a:ext cx="384048" cy="5330952"/>
          </a:xfrm>
          <a:prstGeom prst="rect">
            <a:avLst/>
          </a:prstGeom>
          <a:solidFill>
            <a:srgbClr val="C8C8C8">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 name="Text Placeholder 2"/>
          <p:cNvSpPr>
            <a:spLocks noGrp="1"/>
          </p:cNvSpPr>
          <p:nvPr>
            <p:ph type="body" idx="1"/>
          </p:nvPr>
        </p:nvSpPr>
        <p:spPr>
          <a:xfrm>
            <a:off x="3869268" y="864108"/>
            <a:ext cx="7315200" cy="5120640"/>
          </a:xfrm>
          <a:prstGeom prst="rect">
            <a:avLst/>
          </a:prstGeom>
        </p:spPr>
        <p:txBody>
          <a:bodyPr vert="horz" lIns="91440" tIns="45720" rIns="91440" bIns="45720" rtlCol="0"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262465" y="6356350"/>
            <a:ext cx="2743200" cy="365125"/>
          </a:xfrm>
          <a:prstGeom prst="rect">
            <a:avLst/>
          </a:prstGeom>
        </p:spPr>
        <p:txBody>
          <a:bodyPr vert="horz" lIns="91440" tIns="45720" rIns="91440" bIns="45720" rtlCol="0" anchor="ctr"/>
          <a:lstStyle>
            <a:lvl1pPr algn="l">
              <a:defRPr sz="1100">
                <a:solidFill>
                  <a:schemeClr val="tx1">
                    <a:lumMod val="50000"/>
                    <a:lumOff val="50000"/>
                  </a:schemeClr>
                </a:solidFill>
              </a:defRPr>
            </a:lvl1pPr>
          </a:lstStyle>
          <a:p>
            <a:fld id="{042FE45F-7322-49C3-B325-9E69ACEE28C3}" type="datetimeFigureOut">
              <a:rPr lang="en-AU" smtClean="0"/>
              <a:t>21/03/2022</a:t>
            </a:fld>
            <a:endParaRPr lang="en-AU"/>
          </a:p>
        </p:txBody>
      </p:sp>
      <p:sp>
        <p:nvSpPr>
          <p:cNvPr id="5" name="Footer Placeholder 4"/>
          <p:cNvSpPr>
            <a:spLocks noGrp="1"/>
          </p:cNvSpPr>
          <p:nvPr>
            <p:ph type="ftr" sz="quarter" idx="3"/>
          </p:nvPr>
        </p:nvSpPr>
        <p:spPr>
          <a:xfrm>
            <a:off x="3869268" y="6356350"/>
            <a:ext cx="5911517" cy="365125"/>
          </a:xfrm>
          <a:prstGeom prst="rect">
            <a:avLst/>
          </a:prstGeom>
        </p:spPr>
        <p:txBody>
          <a:bodyPr vert="horz" lIns="91440" tIns="45720" rIns="91440" bIns="45720" rtlCol="0" anchor="ctr"/>
          <a:lstStyle>
            <a:lvl1pPr algn="l">
              <a:defRPr sz="1100">
                <a:solidFill>
                  <a:schemeClr val="tx1">
                    <a:lumMod val="50000"/>
                    <a:lumOff val="50000"/>
                  </a:schemeClr>
                </a:solidFill>
              </a:defRPr>
            </a:lvl1pPr>
          </a:lstStyle>
          <a:p>
            <a:endParaRPr lang="en-AU"/>
          </a:p>
        </p:txBody>
      </p:sp>
      <p:sp>
        <p:nvSpPr>
          <p:cNvPr id="6" name="Slide Number Placeholder 5"/>
          <p:cNvSpPr>
            <a:spLocks noGrp="1"/>
          </p:cNvSpPr>
          <p:nvPr>
            <p:ph type="sldNum" sz="quarter" idx="4"/>
          </p:nvPr>
        </p:nvSpPr>
        <p:spPr>
          <a:xfrm>
            <a:off x="10634135" y="6356350"/>
            <a:ext cx="1530927" cy="365125"/>
          </a:xfrm>
          <a:prstGeom prst="rect">
            <a:avLst/>
          </a:prstGeom>
        </p:spPr>
        <p:txBody>
          <a:bodyPr vert="horz" lIns="91440" tIns="45720" rIns="91440" bIns="45720" rtlCol="0" anchor="ctr"/>
          <a:lstStyle>
            <a:lvl1pPr algn="r">
              <a:defRPr sz="1200" b="1">
                <a:solidFill>
                  <a:schemeClr val="accent1"/>
                </a:solidFill>
              </a:defRPr>
            </a:lvl1pPr>
          </a:lstStyle>
          <a:p>
            <a:fld id="{240B9129-60AD-4B3D-A5BC-3EF00677FEED}" type="slidenum">
              <a:rPr lang="en-AU" smtClean="0"/>
              <a:t>‹#›</a:t>
            </a:fld>
            <a:endParaRPr lang="en-AU"/>
          </a:p>
        </p:txBody>
      </p:sp>
    </p:spTree>
    <p:extLst>
      <p:ext uri="{BB962C8B-B14F-4D97-AF65-F5344CB8AC3E}">
        <p14:creationId xmlns:p14="http://schemas.microsoft.com/office/powerpoint/2010/main" val="2140571740"/>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914400" rtl="0" eaLnBrk="1" latinLnBrk="0" hangingPunct="1">
        <a:lnSpc>
          <a:spcPct val="90000"/>
        </a:lnSpc>
        <a:spcBef>
          <a:spcPct val="0"/>
        </a:spcBef>
        <a:buNone/>
        <a:defRPr sz="3600" kern="1200" spc="-60" baseline="0">
          <a:solidFill>
            <a:srgbClr val="FFFFFF"/>
          </a:solidFill>
          <a:latin typeface="+mj-lt"/>
          <a:ea typeface="+mj-ea"/>
          <a:cs typeface="+mj-cs"/>
        </a:defRPr>
      </a:lvl1pPr>
    </p:titleStyle>
    <p:bodyStyle>
      <a:lvl1pPr marL="182880" indent="-182880" algn="l" defTabSz="914400" rtl="0" eaLnBrk="1" latinLnBrk="0" hangingPunct="1">
        <a:lnSpc>
          <a:spcPct val="90000"/>
        </a:lnSpc>
        <a:spcBef>
          <a:spcPts val="1200"/>
        </a:spcBef>
        <a:buClr>
          <a:schemeClr val="accent1"/>
        </a:buClr>
        <a:buFont typeface="Wingdings 2" pitchFamily="18" charset="2"/>
        <a:buChar char=""/>
        <a:defRPr sz="2000" kern="1200">
          <a:solidFill>
            <a:schemeClr val="tx1">
              <a:lumMod val="65000"/>
              <a:lumOff val="35000"/>
            </a:schemeClr>
          </a:solidFill>
          <a:latin typeface="+mn-lt"/>
          <a:ea typeface="+mn-ea"/>
          <a:cs typeface="+mn-cs"/>
        </a:defRPr>
      </a:lvl1pPr>
      <a:lvl2pPr marL="6858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800" kern="1200">
          <a:solidFill>
            <a:schemeClr val="tx1">
              <a:lumMod val="65000"/>
              <a:lumOff val="35000"/>
            </a:schemeClr>
          </a:solidFill>
          <a:latin typeface="+mn-lt"/>
          <a:ea typeface="+mn-ea"/>
          <a:cs typeface="+mn-cs"/>
        </a:defRPr>
      </a:lvl2pPr>
      <a:lvl3pPr marL="11430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600" kern="1200">
          <a:solidFill>
            <a:schemeClr val="tx1">
              <a:lumMod val="65000"/>
              <a:lumOff val="35000"/>
            </a:schemeClr>
          </a:solidFill>
          <a:latin typeface="+mn-lt"/>
          <a:ea typeface="+mn-ea"/>
          <a:cs typeface="+mn-cs"/>
        </a:defRPr>
      </a:lvl3pPr>
      <a:lvl4pPr marL="16002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4pPr>
      <a:lvl5pPr marL="20574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5pPr>
      <a:lvl6pPr marL="25146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6pPr>
      <a:lvl7pPr marL="29718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7pPr>
      <a:lvl8pPr marL="34290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8pPr>
      <a:lvl9pPr marL="38862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hyperlink" Target="http://pespmc1.vub.ac.be/books/IntroCyb.pdf" TargetMode="Externa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 Id="rId6" Type="http://schemas.openxmlformats.org/officeDocument/2006/relationships/image" Target="../media/image8.jpg"/><Relationship Id="rId5" Type="http://schemas.openxmlformats.org/officeDocument/2006/relationships/image" Target="../media/image7.jpg"/><Relationship Id="rId4" Type="http://schemas.openxmlformats.org/officeDocument/2006/relationships/image" Target="../media/image6.jp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0A2F7A-C284-44B6-A283-7A6E295918BD}"/>
              </a:ext>
            </a:extLst>
          </p:cNvPr>
          <p:cNvSpPr>
            <a:spLocks noGrp="1"/>
          </p:cNvSpPr>
          <p:nvPr>
            <p:ph type="ctrTitle"/>
          </p:nvPr>
        </p:nvSpPr>
        <p:spPr>
          <a:xfrm>
            <a:off x="314714" y="2066481"/>
            <a:ext cx="8525329" cy="1609852"/>
          </a:xfrm>
        </p:spPr>
        <p:txBody>
          <a:bodyPr>
            <a:noAutofit/>
          </a:bodyPr>
          <a:lstStyle/>
          <a:p>
            <a:r>
              <a:rPr lang="en-AU" sz="5400" b="1" dirty="0"/>
              <a:t>Variety Dynamics support for</a:t>
            </a:r>
            <a:br>
              <a:rPr lang="en-AU" sz="5400" b="1" dirty="0"/>
            </a:br>
            <a:r>
              <a:rPr lang="en-AU" sz="5400" b="1" dirty="0"/>
              <a:t>System Dynamics</a:t>
            </a:r>
          </a:p>
        </p:txBody>
      </p:sp>
      <p:sp>
        <p:nvSpPr>
          <p:cNvPr id="4" name="TextBox 3">
            <a:extLst>
              <a:ext uri="{FF2B5EF4-FFF2-40B4-BE49-F238E27FC236}">
                <a16:creationId xmlns:a16="http://schemas.microsoft.com/office/drawing/2014/main" id="{1DC3BFDD-14AD-4F30-96EE-9B95EF9014CC}"/>
              </a:ext>
            </a:extLst>
          </p:cNvPr>
          <p:cNvSpPr txBox="1"/>
          <p:nvPr/>
        </p:nvSpPr>
        <p:spPr>
          <a:xfrm>
            <a:off x="314715" y="4173459"/>
            <a:ext cx="8525328" cy="1477328"/>
          </a:xfrm>
          <a:prstGeom prst="rect">
            <a:avLst/>
          </a:prstGeom>
          <a:noFill/>
        </p:spPr>
        <p:txBody>
          <a:bodyPr wrap="square" rtlCol="0">
            <a:spAutoFit/>
          </a:bodyPr>
          <a:lstStyle/>
          <a:p>
            <a:r>
              <a:rPr lang="en-US" b="1" dirty="0">
                <a:solidFill>
                  <a:schemeClr val="bg1">
                    <a:lumMod val="95000"/>
                  </a:schemeClr>
                </a:solidFill>
              </a:rPr>
              <a:t>Dr Terence Love</a:t>
            </a:r>
          </a:p>
          <a:p>
            <a:r>
              <a:rPr lang="en-US" dirty="0">
                <a:solidFill>
                  <a:schemeClr val="bg1">
                    <a:lumMod val="95000"/>
                  </a:schemeClr>
                </a:solidFill>
              </a:rPr>
              <a:t>CEO, Design Out Crime and CPTED Centre, Adjunct , University of Tehran, Iran</a:t>
            </a:r>
          </a:p>
          <a:p>
            <a:endParaRPr lang="en-US" dirty="0">
              <a:solidFill>
                <a:schemeClr val="bg1">
                  <a:lumMod val="95000"/>
                </a:schemeClr>
              </a:solidFill>
            </a:endParaRPr>
          </a:p>
          <a:p>
            <a:r>
              <a:rPr lang="en-US" b="1" dirty="0">
                <a:solidFill>
                  <a:schemeClr val="bg1">
                    <a:lumMod val="95000"/>
                  </a:schemeClr>
                </a:solidFill>
              </a:rPr>
              <a:t>Dr Trudi Cooper</a:t>
            </a:r>
          </a:p>
          <a:p>
            <a:r>
              <a:rPr lang="en-US" dirty="0">
                <a:solidFill>
                  <a:schemeClr val="bg1">
                    <a:lumMod val="95000"/>
                  </a:schemeClr>
                </a:solidFill>
              </a:rPr>
              <a:t>Social Science Faculty Edith, Cowan University</a:t>
            </a:r>
          </a:p>
        </p:txBody>
      </p:sp>
      <p:pic>
        <p:nvPicPr>
          <p:cNvPr id="5" name="Picture 4">
            <a:extLst>
              <a:ext uri="{FF2B5EF4-FFF2-40B4-BE49-F238E27FC236}">
                <a16:creationId xmlns:a16="http://schemas.microsoft.com/office/drawing/2014/main" id="{6FC8039F-B903-42D4-B53A-001F871E973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54411"/>
            <a:ext cx="9154758" cy="1185706"/>
          </a:xfrm>
          <a:prstGeom prst="rect">
            <a:avLst/>
          </a:prstGeom>
        </p:spPr>
      </p:pic>
    </p:spTree>
    <p:extLst>
      <p:ext uri="{BB962C8B-B14F-4D97-AF65-F5344CB8AC3E}">
        <p14:creationId xmlns:p14="http://schemas.microsoft.com/office/powerpoint/2010/main" val="97450572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FA74DD-0891-40F0-9DDE-3FB0A4B8425C}"/>
              </a:ext>
            </a:extLst>
          </p:cNvPr>
          <p:cNvSpPr>
            <a:spLocks noGrp="1"/>
          </p:cNvSpPr>
          <p:nvPr>
            <p:ph type="title"/>
          </p:nvPr>
        </p:nvSpPr>
        <p:spPr/>
        <p:txBody>
          <a:bodyPr/>
          <a:lstStyle/>
          <a:p>
            <a:r>
              <a:rPr lang="en-US" dirty="0"/>
              <a:t>Law of Requisite Variety </a:t>
            </a:r>
            <a:endParaRPr lang="en-AU" dirty="0"/>
          </a:p>
        </p:txBody>
      </p:sp>
      <p:sp>
        <p:nvSpPr>
          <p:cNvPr id="3" name="Content Placeholder 2">
            <a:extLst>
              <a:ext uri="{FF2B5EF4-FFF2-40B4-BE49-F238E27FC236}">
                <a16:creationId xmlns:a16="http://schemas.microsoft.com/office/drawing/2014/main" id="{3DC0FC34-1F82-4CD2-9643-D74428051A0A}"/>
              </a:ext>
            </a:extLst>
          </p:cNvPr>
          <p:cNvSpPr>
            <a:spLocks noGrp="1"/>
          </p:cNvSpPr>
          <p:nvPr>
            <p:ph idx="1"/>
          </p:nvPr>
        </p:nvSpPr>
        <p:spPr>
          <a:xfrm>
            <a:off x="4087633" y="925286"/>
            <a:ext cx="7311965" cy="4780214"/>
          </a:xfrm>
        </p:spPr>
        <p:txBody>
          <a:bodyPr>
            <a:normAutofit/>
          </a:bodyPr>
          <a:lstStyle/>
          <a:p>
            <a:pPr marL="0" indent="0">
              <a:buNone/>
            </a:pPr>
            <a:r>
              <a:rPr lang="en-US" sz="2400" b="1" dirty="0"/>
              <a:t>Law of Requisite Variety </a:t>
            </a:r>
            <a:r>
              <a:rPr lang="en-US" sz="2400" dirty="0"/>
              <a:t>:</a:t>
            </a:r>
            <a:endParaRPr lang="en-AU" sz="2400" i="1" dirty="0"/>
          </a:p>
          <a:p>
            <a:pPr marL="228600" lvl="1" indent="0">
              <a:buNone/>
            </a:pPr>
            <a:r>
              <a:rPr lang="en-AU" sz="2400" i="1" dirty="0"/>
              <a:t>‘For a system to be stable, the number of states that its control mechanism is capable of attaining (its variety)  must be greater than or equal to the number of states  (the variety) in the system being controlled.’</a:t>
            </a:r>
            <a:br>
              <a:rPr lang="en-AU" sz="2400" i="1" dirty="0"/>
            </a:br>
            <a:endParaRPr lang="en-AU" sz="2400" i="1" dirty="0"/>
          </a:p>
          <a:p>
            <a:pPr marL="228600" lvl="1" indent="0">
              <a:buNone/>
            </a:pPr>
            <a:r>
              <a:rPr lang="en-AU" sz="1800" i="1" dirty="0"/>
              <a:t>(</a:t>
            </a:r>
            <a:r>
              <a:rPr lang="en-AU" sz="1800" dirty="0"/>
              <a:t>W. Ross Ashby (1956): </a:t>
            </a:r>
            <a:r>
              <a:rPr lang="en-AU" sz="1800" dirty="0">
                <a:hlinkClick r:id="rId2"/>
              </a:rPr>
              <a:t>An Introduction to Cybernetics</a:t>
            </a:r>
            <a:r>
              <a:rPr lang="en-AU" sz="1800" dirty="0"/>
              <a:t>, Chapman &amp; Hall, London.)</a:t>
            </a:r>
            <a:endParaRPr lang="en-US" sz="1600" dirty="0"/>
          </a:p>
          <a:p>
            <a:pPr marL="228600" lvl="1" indent="0">
              <a:buNone/>
            </a:pPr>
            <a:endParaRPr lang="en-US" sz="1800" dirty="0"/>
          </a:p>
          <a:p>
            <a:pPr marL="228600" lvl="1" indent="0">
              <a:buNone/>
            </a:pPr>
            <a:r>
              <a:rPr lang="en-US" sz="2400" dirty="0" err="1"/>
              <a:t>LoRV</a:t>
            </a:r>
            <a:r>
              <a:rPr lang="en-US" sz="2400" dirty="0"/>
              <a:t> is one of the few laws that applies across  most disciplines</a:t>
            </a:r>
            <a:endParaRPr lang="en-AU" sz="2400" dirty="0"/>
          </a:p>
        </p:txBody>
      </p:sp>
      <p:sp>
        <p:nvSpPr>
          <p:cNvPr id="4" name="Footer Placeholder 3">
            <a:extLst>
              <a:ext uri="{FF2B5EF4-FFF2-40B4-BE49-F238E27FC236}">
                <a16:creationId xmlns:a16="http://schemas.microsoft.com/office/drawing/2014/main" id="{F5CA73CB-AF02-4999-B1B1-8E610846D91A}"/>
              </a:ext>
            </a:extLst>
          </p:cNvPr>
          <p:cNvSpPr>
            <a:spLocks noGrp="1"/>
          </p:cNvSpPr>
          <p:nvPr>
            <p:ph type="ftr" sz="quarter" idx="11"/>
          </p:nvPr>
        </p:nvSpPr>
        <p:spPr/>
        <p:txBody>
          <a:bodyPr/>
          <a:lstStyle/>
          <a:p>
            <a:r>
              <a:rPr lang="en-US" dirty="0"/>
              <a:t>© T. Love 2018    www.designoutcrime.org</a:t>
            </a:r>
          </a:p>
        </p:txBody>
      </p:sp>
    </p:spTree>
    <p:extLst>
      <p:ext uri="{BB962C8B-B14F-4D97-AF65-F5344CB8AC3E}">
        <p14:creationId xmlns:p14="http://schemas.microsoft.com/office/powerpoint/2010/main" val="3723612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 calcmode="lin" valueType="num">
                                      <p:cBhvr additive="base">
                                        <p:cTn id="11"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1" end="1"/>
                                            </p:txEl>
                                          </p:spTgt>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 calcmode="lin" valueType="num">
                                      <p:cBhvr additive="base">
                                        <p:cTn id="15"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3">
                                            <p:txEl>
                                              <p:pRg st="2" end="2"/>
                                            </p:txEl>
                                          </p:spTgt>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 calcmode="lin" valueType="num">
                                      <p:cBhvr additive="base">
                                        <p:cTn id="19"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492BEC-D61A-41EF-BA5E-4508EE8E34C0}"/>
              </a:ext>
            </a:extLst>
          </p:cNvPr>
          <p:cNvSpPr>
            <a:spLocks noGrp="1"/>
          </p:cNvSpPr>
          <p:nvPr>
            <p:ph type="title"/>
          </p:nvPr>
        </p:nvSpPr>
        <p:spPr/>
        <p:txBody>
          <a:bodyPr/>
          <a:lstStyle/>
          <a:p>
            <a:r>
              <a:rPr lang="en-US" dirty="0"/>
              <a:t>Control variety</a:t>
            </a:r>
            <a:br>
              <a:rPr lang="en-US" dirty="0"/>
            </a:br>
            <a:r>
              <a:rPr lang="en-US" dirty="0"/>
              <a:t>and </a:t>
            </a:r>
            <a:br>
              <a:rPr lang="en-US" dirty="0"/>
            </a:br>
            <a:r>
              <a:rPr lang="en-US" dirty="0"/>
              <a:t>system variety</a:t>
            </a:r>
            <a:br>
              <a:rPr lang="en-US" dirty="0"/>
            </a:br>
            <a:r>
              <a:rPr lang="en-US" dirty="0"/>
              <a:t>(Ashby’s Law)</a:t>
            </a:r>
            <a:endParaRPr lang="en-AU" dirty="0"/>
          </a:p>
        </p:txBody>
      </p:sp>
      <p:sp>
        <p:nvSpPr>
          <p:cNvPr id="4" name="Cloud 3">
            <a:extLst>
              <a:ext uri="{FF2B5EF4-FFF2-40B4-BE49-F238E27FC236}">
                <a16:creationId xmlns:a16="http://schemas.microsoft.com/office/drawing/2014/main" id="{C7B0D6A1-6517-4DBD-8010-C7FC95B16A01}"/>
              </a:ext>
            </a:extLst>
          </p:cNvPr>
          <p:cNvSpPr/>
          <p:nvPr/>
        </p:nvSpPr>
        <p:spPr>
          <a:xfrm>
            <a:off x="4152305" y="740119"/>
            <a:ext cx="7046406" cy="4601183"/>
          </a:xfrm>
          <a:prstGeom prst="cloud">
            <a:avLst/>
          </a:prstGeom>
          <a:solidFill>
            <a:schemeClr val="accent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5" name="Cloud 4">
            <a:extLst>
              <a:ext uri="{FF2B5EF4-FFF2-40B4-BE49-F238E27FC236}">
                <a16:creationId xmlns:a16="http://schemas.microsoft.com/office/drawing/2014/main" id="{9268C7E8-641A-4023-A242-F244482E6299}"/>
              </a:ext>
            </a:extLst>
          </p:cNvPr>
          <p:cNvSpPr/>
          <p:nvPr/>
        </p:nvSpPr>
        <p:spPr>
          <a:xfrm>
            <a:off x="5952882" y="3208529"/>
            <a:ext cx="3347581" cy="1719197"/>
          </a:xfrm>
          <a:prstGeom prst="cloud">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6" name="Arrow: Up 5">
            <a:extLst>
              <a:ext uri="{FF2B5EF4-FFF2-40B4-BE49-F238E27FC236}">
                <a16:creationId xmlns:a16="http://schemas.microsoft.com/office/drawing/2014/main" id="{07FDD06D-5DFD-4104-B5DA-8C50268600AA}"/>
              </a:ext>
            </a:extLst>
          </p:cNvPr>
          <p:cNvSpPr/>
          <p:nvPr/>
        </p:nvSpPr>
        <p:spPr>
          <a:xfrm rot="20243761">
            <a:off x="6871194" y="3720691"/>
            <a:ext cx="75868" cy="770414"/>
          </a:xfrm>
          <a:prstGeom prst="upArrow">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AU"/>
          </a:p>
        </p:txBody>
      </p:sp>
      <p:sp>
        <p:nvSpPr>
          <p:cNvPr id="7" name="TextBox 6">
            <a:extLst>
              <a:ext uri="{FF2B5EF4-FFF2-40B4-BE49-F238E27FC236}">
                <a16:creationId xmlns:a16="http://schemas.microsoft.com/office/drawing/2014/main" id="{D323EDE4-F4CE-45EA-ABEC-7C5013AF136C}"/>
              </a:ext>
            </a:extLst>
          </p:cNvPr>
          <p:cNvSpPr txBox="1"/>
          <p:nvPr/>
        </p:nvSpPr>
        <p:spPr>
          <a:xfrm>
            <a:off x="6370012" y="3517519"/>
            <a:ext cx="3332964" cy="323165"/>
          </a:xfrm>
          <a:prstGeom prst="rect">
            <a:avLst/>
          </a:prstGeom>
          <a:noFill/>
        </p:spPr>
        <p:txBody>
          <a:bodyPr wrap="none" rtlCol="0">
            <a:spAutoFit/>
          </a:bodyPr>
          <a:lstStyle/>
          <a:p>
            <a:r>
              <a:rPr lang="en-US" sz="1500" b="1" dirty="0">
                <a:solidFill>
                  <a:schemeClr val="accent3">
                    <a:lumMod val="50000"/>
                  </a:schemeClr>
                </a:solidFill>
              </a:rPr>
              <a:t>Variety – system being controlled</a:t>
            </a:r>
            <a:endParaRPr lang="en-AU" sz="1500" b="1" dirty="0">
              <a:solidFill>
                <a:schemeClr val="accent3">
                  <a:lumMod val="50000"/>
                </a:schemeClr>
              </a:solidFill>
            </a:endParaRPr>
          </a:p>
        </p:txBody>
      </p:sp>
      <p:sp>
        <p:nvSpPr>
          <p:cNvPr id="8" name="Arrow: Up 7">
            <a:extLst>
              <a:ext uri="{FF2B5EF4-FFF2-40B4-BE49-F238E27FC236}">
                <a16:creationId xmlns:a16="http://schemas.microsoft.com/office/drawing/2014/main" id="{1A974DAA-6FA1-4645-BB73-6C0094C9F1DA}"/>
              </a:ext>
            </a:extLst>
          </p:cNvPr>
          <p:cNvSpPr/>
          <p:nvPr/>
        </p:nvSpPr>
        <p:spPr>
          <a:xfrm rot="2051698" flipH="1">
            <a:off x="7209404" y="3950389"/>
            <a:ext cx="34289" cy="534756"/>
          </a:xfrm>
          <a:prstGeom prst="upArrow">
            <a:avLst/>
          </a:prstGeom>
          <a:solidFill>
            <a:schemeClr val="accent6">
              <a:lumMod val="75000"/>
            </a:schemeClr>
          </a:solidFill>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AU"/>
          </a:p>
        </p:txBody>
      </p:sp>
      <p:sp>
        <p:nvSpPr>
          <p:cNvPr id="9" name="Arrow: Up 8">
            <a:extLst>
              <a:ext uri="{FF2B5EF4-FFF2-40B4-BE49-F238E27FC236}">
                <a16:creationId xmlns:a16="http://schemas.microsoft.com/office/drawing/2014/main" id="{D558B507-F055-4BD2-AEB4-C9456A6D3CE0}"/>
              </a:ext>
            </a:extLst>
          </p:cNvPr>
          <p:cNvSpPr/>
          <p:nvPr/>
        </p:nvSpPr>
        <p:spPr>
          <a:xfrm rot="4750433">
            <a:off x="7433290" y="3979741"/>
            <a:ext cx="75868" cy="770414"/>
          </a:xfrm>
          <a:prstGeom prst="upArrow">
            <a:avLst/>
          </a:prstGeom>
          <a:solidFill>
            <a:schemeClr val="bg2">
              <a:lumMod val="20000"/>
              <a:lumOff val="80000"/>
            </a:schemeClr>
          </a:solidFill>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AU"/>
          </a:p>
        </p:txBody>
      </p:sp>
      <p:sp>
        <p:nvSpPr>
          <p:cNvPr id="10" name="Arrow: Up 9">
            <a:extLst>
              <a:ext uri="{FF2B5EF4-FFF2-40B4-BE49-F238E27FC236}">
                <a16:creationId xmlns:a16="http://schemas.microsoft.com/office/drawing/2014/main" id="{D1B792B6-B9FC-4EC0-AF9C-3F75C5D8ABBE}"/>
              </a:ext>
            </a:extLst>
          </p:cNvPr>
          <p:cNvSpPr/>
          <p:nvPr/>
        </p:nvSpPr>
        <p:spPr>
          <a:xfrm rot="6224750" flipH="1">
            <a:off x="7367262" y="4190283"/>
            <a:ext cx="111396" cy="763621"/>
          </a:xfrm>
          <a:prstGeom prst="upArrow">
            <a:avLst/>
          </a:prstGeom>
          <a:solidFill>
            <a:srgbClr val="00B050"/>
          </a:solidFill>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AU"/>
          </a:p>
        </p:txBody>
      </p:sp>
      <p:sp>
        <p:nvSpPr>
          <p:cNvPr id="17" name="Cloud 16">
            <a:extLst>
              <a:ext uri="{FF2B5EF4-FFF2-40B4-BE49-F238E27FC236}">
                <a16:creationId xmlns:a16="http://schemas.microsoft.com/office/drawing/2014/main" id="{658344C2-8004-4CF1-AFCD-4FEAE721773A}"/>
              </a:ext>
            </a:extLst>
          </p:cNvPr>
          <p:cNvSpPr/>
          <p:nvPr/>
        </p:nvSpPr>
        <p:spPr>
          <a:xfrm>
            <a:off x="4711149" y="1390996"/>
            <a:ext cx="3475420" cy="1972028"/>
          </a:xfrm>
          <a:prstGeom prst="cloud">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19" name="TextBox 18">
            <a:extLst>
              <a:ext uri="{FF2B5EF4-FFF2-40B4-BE49-F238E27FC236}">
                <a16:creationId xmlns:a16="http://schemas.microsoft.com/office/drawing/2014/main" id="{A08B2E3A-6640-4DF3-9250-C3E813D770BE}"/>
              </a:ext>
            </a:extLst>
          </p:cNvPr>
          <p:cNvSpPr txBox="1"/>
          <p:nvPr/>
        </p:nvSpPr>
        <p:spPr>
          <a:xfrm>
            <a:off x="5656975" y="1722579"/>
            <a:ext cx="2496196" cy="323165"/>
          </a:xfrm>
          <a:prstGeom prst="rect">
            <a:avLst/>
          </a:prstGeom>
          <a:noFill/>
        </p:spPr>
        <p:txBody>
          <a:bodyPr wrap="none" rtlCol="0">
            <a:spAutoFit/>
          </a:bodyPr>
          <a:lstStyle/>
          <a:p>
            <a:r>
              <a:rPr lang="en-US" sz="1500" b="1" dirty="0">
                <a:solidFill>
                  <a:schemeClr val="accent3">
                    <a:lumMod val="50000"/>
                  </a:schemeClr>
                </a:solidFill>
              </a:rPr>
              <a:t>Variety –  control system</a:t>
            </a:r>
            <a:endParaRPr lang="en-AU" sz="1500" b="1" dirty="0">
              <a:solidFill>
                <a:schemeClr val="accent3">
                  <a:lumMod val="50000"/>
                </a:schemeClr>
              </a:solidFill>
            </a:endParaRPr>
          </a:p>
        </p:txBody>
      </p:sp>
      <p:sp>
        <p:nvSpPr>
          <p:cNvPr id="18" name="Arrow: Up 17">
            <a:extLst>
              <a:ext uri="{FF2B5EF4-FFF2-40B4-BE49-F238E27FC236}">
                <a16:creationId xmlns:a16="http://schemas.microsoft.com/office/drawing/2014/main" id="{AA5081DF-9662-4485-AD13-6D38BDB58618}"/>
              </a:ext>
            </a:extLst>
          </p:cNvPr>
          <p:cNvSpPr/>
          <p:nvPr/>
        </p:nvSpPr>
        <p:spPr>
          <a:xfrm rot="20243761" flipH="1">
            <a:off x="5442928" y="1907130"/>
            <a:ext cx="45719" cy="843755"/>
          </a:xfrm>
          <a:prstGeom prst="upArrow">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AU"/>
          </a:p>
        </p:txBody>
      </p:sp>
      <p:sp>
        <p:nvSpPr>
          <p:cNvPr id="20" name="Arrow: Up 19">
            <a:extLst>
              <a:ext uri="{FF2B5EF4-FFF2-40B4-BE49-F238E27FC236}">
                <a16:creationId xmlns:a16="http://schemas.microsoft.com/office/drawing/2014/main" id="{C569EF74-3208-4168-914C-7B725748BBC0}"/>
              </a:ext>
            </a:extLst>
          </p:cNvPr>
          <p:cNvSpPr/>
          <p:nvPr/>
        </p:nvSpPr>
        <p:spPr>
          <a:xfrm rot="2051698" flipH="1">
            <a:off x="5796836" y="2062090"/>
            <a:ext cx="98843" cy="743272"/>
          </a:xfrm>
          <a:prstGeom prst="upArrow">
            <a:avLst/>
          </a:prstGeom>
          <a:solidFill>
            <a:schemeClr val="accent6">
              <a:lumMod val="75000"/>
            </a:schemeClr>
          </a:solidFill>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AU"/>
          </a:p>
        </p:txBody>
      </p:sp>
      <p:sp>
        <p:nvSpPr>
          <p:cNvPr id="21" name="Arrow: Up 20">
            <a:extLst>
              <a:ext uri="{FF2B5EF4-FFF2-40B4-BE49-F238E27FC236}">
                <a16:creationId xmlns:a16="http://schemas.microsoft.com/office/drawing/2014/main" id="{72DA20FB-9AE6-4D93-885C-34D87E294E7C}"/>
              </a:ext>
            </a:extLst>
          </p:cNvPr>
          <p:cNvSpPr/>
          <p:nvPr/>
        </p:nvSpPr>
        <p:spPr>
          <a:xfrm rot="4750433">
            <a:off x="6070595" y="2154687"/>
            <a:ext cx="45719" cy="971207"/>
          </a:xfrm>
          <a:prstGeom prst="upArrow">
            <a:avLst/>
          </a:prstGeom>
          <a:solidFill>
            <a:schemeClr val="bg2">
              <a:lumMod val="20000"/>
              <a:lumOff val="80000"/>
            </a:schemeClr>
          </a:solidFill>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AU"/>
          </a:p>
        </p:txBody>
      </p:sp>
      <p:sp>
        <p:nvSpPr>
          <p:cNvPr id="22" name="Arrow: Up 21">
            <a:extLst>
              <a:ext uri="{FF2B5EF4-FFF2-40B4-BE49-F238E27FC236}">
                <a16:creationId xmlns:a16="http://schemas.microsoft.com/office/drawing/2014/main" id="{CBA6DC42-197D-446B-8592-6E86BDB61C86}"/>
              </a:ext>
            </a:extLst>
          </p:cNvPr>
          <p:cNvSpPr/>
          <p:nvPr/>
        </p:nvSpPr>
        <p:spPr>
          <a:xfrm rot="6224750" flipH="1">
            <a:off x="6045324" y="2350799"/>
            <a:ext cx="58911" cy="1010873"/>
          </a:xfrm>
          <a:prstGeom prst="upArrow">
            <a:avLst/>
          </a:prstGeom>
          <a:solidFill>
            <a:srgbClr val="00B050"/>
          </a:solidFill>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AU"/>
          </a:p>
        </p:txBody>
      </p:sp>
      <p:sp>
        <p:nvSpPr>
          <p:cNvPr id="23" name="TextBox 22">
            <a:extLst>
              <a:ext uri="{FF2B5EF4-FFF2-40B4-BE49-F238E27FC236}">
                <a16:creationId xmlns:a16="http://schemas.microsoft.com/office/drawing/2014/main" id="{89DA3765-2C0E-437C-8721-5D49451252A5}"/>
              </a:ext>
            </a:extLst>
          </p:cNvPr>
          <p:cNvSpPr txBox="1"/>
          <p:nvPr/>
        </p:nvSpPr>
        <p:spPr>
          <a:xfrm>
            <a:off x="6554798" y="1021664"/>
            <a:ext cx="3273332" cy="369332"/>
          </a:xfrm>
          <a:prstGeom prst="rect">
            <a:avLst/>
          </a:prstGeom>
          <a:noFill/>
        </p:spPr>
        <p:txBody>
          <a:bodyPr wrap="none" rtlCol="0">
            <a:spAutoFit/>
          </a:bodyPr>
          <a:lstStyle/>
          <a:p>
            <a:r>
              <a:rPr lang="en-US" b="1" dirty="0">
                <a:solidFill>
                  <a:srgbClr val="FF0000"/>
                </a:solidFill>
              </a:rPr>
              <a:t>Variety system distribution</a:t>
            </a:r>
            <a:endParaRPr lang="en-AU" b="1" dirty="0">
              <a:solidFill>
                <a:srgbClr val="FF0000"/>
              </a:solidFill>
            </a:endParaRPr>
          </a:p>
        </p:txBody>
      </p:sp>
      <p:sp>
        <p:nvSpPr>
          <p:cNvPr id="25" name="TextBox 24">
            <a:extLst>
              <a:ext uri="{FF2B5EF4-FFF2-40B4-BE49-F238E27FC236}">
                <a16:creationId xmlns:a16="http://schemas.microsoft.com/office/drawing/2014/main" id="{FC1C9B25-2624-40A7-8BA1-F95258076060}"/>
              </a:ext>
            </a:extLst>
          </p:cNvPr>
          <p:cNvSpPr txBox="1"/>
          <p:nvPr/>
        </p:nvSpPr>
        <p:spPr>
          <a:xfrm>
            <a:off x="3636085" y="5454805"/>
            <a:ext cx="8342925" cy="646331"/>
          </a:xfrm>
          <a:prstGeom prst="rect">
            <a:avLst/>
          </a:prstGeom>
          <a:noFill/>
        </p:spPr>
        <p:txBody>
          <a:bodyPr wrap="none" rtlCol="0">
            <a:spAutoFit/>
          </a:bodyPr>
          <a:lstStyle/>
          <a:p>
            <a:r>
              <a:rPr lang="en-US" b="1" i="1" dirty="0"/>
              <a:t>Variety of control system must be greater than the system being controlled</a:t>
            </a:r>
          </a:p>
          <a:p>
            <a:r>
              <a:rPr lang="en-US" dirty="0"/>
              <a:t>(Ashby’s Law of Requisite Variety)</a:t>
            </a:r>
            <a:endParaRPr lang="en-AU" dirty="0"/>
          </a:p>
        </p:txBody>
      </p:sp>
    </p:spTree>
    <p:extLst>
      <p:ext uri="{BB962C8B-B14F-4D97-AF65-F5344CB8AC3E}">
        <p14:creationId xmlns:p14="http://schemas.microsoft.com/office/powerpoint/2010/main" val="350788147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340422-67AF-43BD-BA24-3DE6F948EBCF}"/>
              </a:ext>
            </a:extLst>
          </p:cNvPr>
          <p:cNvSpPr>
            <a:spLocks noGrp="1"/>
          </p:cNvSpPr>
          <p:nvPr>
            <p:ph type="title"/>
          </p:nvPr>
        </p:nvSpPr>
        <p:spPr/>
        <p:txBody>
          <a:bodyPr/>
          <a:lstStyle/>
          <a:p>
            <a:r>
              <a:rPr lang="en-US" dirty="0"/>
              <a:t>Real situations</a:t>
            </a:r>
            <a:br>
              <a:rPr lang="en-US" dirty="0"/>
            </a:br>
            <a:r>
              <a:rPr lang="en-US" dirty="0"/>
              <a:t>with dynamic variety distributions</a:t>
            </a:r>
            <a:br>
              <a:rPr lang="en-US" dirty="0"/>
            </a:br>
            <a:endParaRPr lang="en-AU" dirty="0"/>
          </a:p>
        </p:txBody>
      </p:sp>
      <p:sp>
        <p:nvSpPr>
          <p:cNvPr id="3" name="Content Placeholder 2">
            <a:extLst>
              <a:ext uri="{FF2B5EF4-FFF2-40B4-BE49-F238E27FC236}">
                <a16:creationId xmlns:a16="http://schemas.microsoft.com/office/drawing/2014/main" id="{E4551458-ADA4-4E4A-AA96-1A9DBCA628A4}"/>
              </a:ext>
            </a:extLst>
          </p:cNvPr>
          <p:cNvSpPr>
            <a:spLocks noGrp="1"/>
          </p:cNvSpPr>
          <p:nvPr>
            <p:ph idx="1"/>
          </p:nvPr>
        </p:nvSpPr>
        <p:spPr>
          <a:xfrm>
            <a:off x="3985629" y="5358213"/>
            <a:ext cx="7315200" cy="775074"/>
          </a:xfrm>
        </p:spPr>
        <p:txBody>
          <a:bodyPr>
            <a:normAutofit fontScale="92500"/>
          </a:bodyPr>
          <a:lstStyle/>
          <a:p>
            <a:r>
              <a:rPr lang="en-US" dirty="0"/>
              <a:t>Distributions of variety and control and ownership are changing continuously  in highly irregular interrelated ways</a:t>
            </a:r>
            <a:endParaRPr lang="en-AU" dirty="0"/>
          </a:p>
        </p:txBody>
      </p:sp>
      <p:grpSp>
        <p:nvGrpSpPr>
          <p:cNvPr id="16" name="Group 15">
            <a:extLst>
              <a:ext uri="{FF2B5EF4-FFF2-40B4-BE49-F238E27FC236}">
                <a16:creationId xmlns:a16="http://schemas.microsoft.com/office/drawing/2014/main" id="{FC6EA97F-0EA0-476F-BE85-8A7E9C6F0A0B}"/>
              </a:ext>
            </a:extLst>
          </p:cNvPr>
          <p:cNvGrpSpPr/>
          <p:nvPr/>
        </p:nvGrpSpPr>
        <p:grpSpPr>
          <a:xfrm>
            <a:off x="4172339" y="435543"/>
            <a:ext cx="6501104" cy="4814190"/>
            <a:chOff x="3869268" y="15994"/>
            <a:chExt cx="7863397" cy="5792231"/>
          </a:xfrm>
        </p:grpSpPr>
        <p:sp>
          <p:nvSpPr>
            <p:cNvPr id="4" name="Cloud 3">
              <a:extLst>
                <a:ext uri="{FF2B5EF4-FFF2-40B4-BE49-F238E27FC236}">
                  <a16:creationId xmlns:a16="http://schemas.microsoft.com/office/drawing/2014/main" id="{8DABC771-B45F-4DC3-B3B1-9AEE9DF48AE0}"/>
                </a:ext>
              </a:extLst>
            </p:cNvPr>
            <p:cNvSpPr/>
            <p:nvPr/>
          </p:nvSpPr>
          <p:spPr>
            <a:xfrm>
              <a:off x="3869268" y="937346"/>
              <a:ext cx="2423248" cy="2491653"/>
            </a:xfrm>
            <a:prstGeom prst="cloud">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Variety 1</a:t>
              </a:r>
              <a:endParaRPr lang="en-AU" dirty="0"/>
            </a:p>
          </p:txBody>
        </p:sp>
        <p:sp>
          <p:nvSpPr>
            <p:cNvPr id="5" name="Oval 4">
              <a:extLst>
                <a:ext uri="{FF2B5EF4-FFF2-40B4-BE49-F238E27FC236}">
                  <a16:creationId xmlns:a16="http://schemas.microsoft.com/office/drawing/2014/main" id="{A0305A87-0DC3-45B4-B026-4BCF8B362BEA}"/>
                </a:ext>
              </a:extLst>
            </p:cNvPr>
            <p:cNvSpPr/>
            <p:nvPr/>
          </p:nvSpPr>
          <p:spPr>
            <a:xfrm>
              <a:off x="4475747" y="830179"/>
              <a:ext cx="6909883" cy="4415589"/>
            </a:xfrm>
            <a:prstGeom prst="ellipse">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6" name="Cloud 5">
              <a:extLst>
                <a:ext uri="{FF2B5EF4-FFF2-40B4-BE49-F238E27FC236}">
                  <a16:creationId xmlns:a16="http://schemas.microsoft.com/office/drawing/2014/main" id="{A45C88FB-D936-47A4-AB56-F2E044B39C0F}"/>
                </a:ext>
              </a:extLst>
            </p:cNvPr>
            <p:cNvSpPr/>
            <p:nvPr/>
          </p:nvSpPr>
          <p:spPr>
            <a:xfrm>
              <a:off x="8816586" y="1807072"/>
              <a:ext cx="2762105" cy="3200920"/>
            </a:xfrm>
            <a:prstGeom prst="cloud">
              <a:avLst/>
            </a:prstGeom>
          </p:spPr>
          <p:style>
            <a:lnRef idx="0">
              <a:schemeClr val="accent2"/>
            </a:lnRef>
            <a:fillRef idx="3">
              <a:schemeClr val="accent2"/>
            </a:fillRef>
            <a:effectRef idx="3">
              <a:schemeClr val="accent2"/>
            </a:effectRef>
            <a:fontRef idx="minor">
              <a:schemeClr val="lt1"/>
            </a:fontRef>
          </p:style>
          <p:txBody>
            <a:bodyPr rtlCol="0" anchor="ctr"/>
            <a:lstStyle/>
            <a:p>
              <a:pPr algn="ctr"/>
              <a:r>
                <a:rPr lang="en-US" dirty="0"/>
                <a:t>Variety 7</a:t>
              </a:r>
              <a:endParaRPr lang="en-AU" dirty="0"/>
            </a:p>
          </p:txBody>
        </p:sp>
        <p:sp>
          <p:nvSpPr>
            <p:cNvPr id="7" name="Cloud 6">
              <a:extLst>
                <a:ext uri="{FF2B5EF4-FFF2-40B4-BE49-F238E27FC236}">
                  <a16:creationId xmlns:a16="http://schemas.microsoft.com/office/drawing/2014/main" id="{460A0829-471F-4652-A395-EA5974715D95}"/>
                </a:ext>
              </a:extLst>
            </p:cNvPr>
            <p:cNvSpPr/>
            <p:nvPr/>
          </p:nvSpPr>
          <p:spPr>
            <a:xfrm>
              <a:off x="6485578" y="15994"/>
              <a:ext cx="3163797" cy="2491653"/>
            </a:xfrm>
            <a:prstGeom prst="cloud">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Variety 2</a:t>
              </a:r>
              <a:endParaRPr lang="en-AU" dirty="0"/>
            </a:p>
          </p:txBody>
        </p:sp>
        <p:sp>
          <p:nvSpPr>
            <p:cNvPr id="8" name="Cloud 7">
              <a:extLst>
                <a:ext uri="{FF2B5EF4-FFF2-40B4-BE49-F238E27FC236}">
                  <a16:creationId xmlns:a16="http://schemas.microsoft.com/office/drawing/2014/main" id="{B85C0CAA-D235-41A2-B224-6D319FB1E50B}"/>
                </a:ext>
              </a:extLst>
            </p:cNvPr>
            <p:cNvSpPr/>
            <p:nvPr/>
          </p:nvSpPr>
          <p:spPr>
            <a:xfrm>
              <a:off x="5956174" y="1858701"/>
              <a:ext cx="2040563" cy="2107390"/>
            </a:xfrm>
            <a:prstGeom prst="cloud">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dirty="0"/>
                <a:t>Variety 4</a:t>
              </a:r>
              <a:endParaRPr lang="en-AU" dirty="0"/>
            </a:p>
          </p:txBody>
        </p:sp>
        <p:sp>
          <p:nvSpPr>
            <p:cNvPr id="9" name="Cloud 8">
              <a:extLst>
                <a:ext uri="{FF2B5EF4-FFF2-40B4-BE49-F238E27FC236}">
                  <a16:creationId xmlns:a16="http://schemas.microsoft.com/office/drawing/2014/main" id="{AC978AB1-2C3E-4751-8C19-398EF859A077}"/>
                </a:ext>
              </a:extLst>
            </p:cNvPr>
            <p:cNvSpPr/>
            <p:nvPr/>
          </p:nvSpPr>
          <p:spPr>
            <a:xfrm>
              <a:off x="6485578" y="2582146"/>
              <a:ext cx="2813146" cy="2932555"/>
            </a:xfrm>
            <a:prstGeom prst="cloud">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dirty="0"/>
                <a:t>Variety 5</a:t>
              </a:r>
              <a:endParaRPr lang="en-AU" dirty="0"/>
            </a:p>
          </p:txBody>
        </p:sp>
        <p:sp>
          <p:nvSpPr>
            <p:cNvPr id="10" name="Cloud 9">
              <a:extLst>
                <a:ext uri="{FF2B5EF4-FFF2-40B4-BE49-F238E27FC236}">
                  <a16:creationId xmlns:a16="http://schemas.microsoft.com/office/drawing/2014/main" id="{7DB55A4E-5DDA-4815-9479-22028AC94163}"/>
                </a:ext>
              </a:extLst>
            </p:cNvPr>
            <p:cNvSpPr/>
            <p:nvPr/>
          </p:nvSpPr>
          <p:spPr>
            <a:xfrm>
              <a:off x="9272084" y="561246"/>
              <a:ext cx="1963883" cy="1601390"/>
            </a:xfrm>
            <a:prstGeom prst="cloud">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US" dirty="0"/>
                <a:t>Variety 3</a:t>
              </a:r>
              <a:endParaRPr lang="en-AU" dirty="0"/>
            </a:p>
          </p:txBody>
        </p:sp>
        <p:sp>
          <p:nvSpPr>
            <p:cNvPr id="11" name="Cloud 10">
              <a:extLst>
                <a:ext uri="{FF2B5EF4-FFF2-40B4-BE49-F238E27FC236}">
                  <a16:creationId xmlns:a16="http://schemas.microsoft.com/office/drawing/2014/main" id="{F8522639-8BFB-4E1F-A518-627A3D15E7FC}"/>
                </a:ext>
              </a:extLst>
            </p:cNvPr>
            <p:cNvSpPr/>
            <p:nvPr/>
          </p:nvSpPr>
          <p:spPr>
            <a:xfrm>
              <a:off x="4608755" y="3316572"/>
              <a:ext cx="2423248" cy="2491653"/>
            </a:xfrm>
            <a:prstGeom prst="cloud">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US" dirty="0"/>
                <a:t>Variety 6</a:t>
              </a:r>
              <a:endParaRPr lang="en-AU" dirty="0"/>
            </a:p>
          </p:txBody>
        </p:sp>
        <p:sp>
          <p:nvSpPr>
            <p:cNvPr id="12" name="TextBox 11">
              <a:extLst>
                <a:ext uri="{FF2B5EF4-FFF2-40B4-BE49-F238E27FC236}">
                  <a16:creationId xmlns:a16="http://schemas.microsoft.com/office/drawing/2014/main" id="{AA20062E-9751-4B4A-96FA-FAB202881C2A}"/>
                </a:ext>
              </a:extLst>
            </p:cNvPr>
            <p:cNvSpPr txBox="1"/>
            <p:nvPr/>
          </p:nvSpPr>
          <p:spPr>
            <a:xfrm>
              <a:off x="5006985" y="200801"/>
              <a:ext cx="6044821" cy="444365"/>
            </a:xfrm>
            <a:prstGeom prst="rect">
              <a:avLst/>
            </a:prstGeom>
            <a:noFill/>
          </p:spPr>
          <p:txBody>
            <a:bodyPr wrap="none" rtlCol="0">
              <a:spAutoFit/>
            </a:bodyPr>
            <a:lstStyle/>
            <a:p>
              <a:r>
                <a:rPr lang="en-US" dirty="0"/>
                <a:t>SYSTEM BOUNDARY (continuously changing)</a:t>
              </a:r>
              <a:endParaRPr lang="en-AU" dirty="0"/>
            </a:p>
          </p:txBody>
        </p:sp>
        <p:sp>
          <p:nvSpPr>
            <p:cNvPr id="13" name="Arrow: Down 12">
              <a:extLst>
                <a:ext uri="{FF2B5EF4-FFF2-40B4-BE49-F238E27FC236}">
                  <a16:creationId xmlns:a16="http://schemas.microsoft.com/office/drawing/2014/main" id="{015C4736-BFA1-4BAE-86E5-E030AB663209}"/>
                </a:ext>
              </a:extLst>
            </p:cNvPr>
            <p:cNvSpPr/>
            <p:nvPr/>
          </p:nvSpPr>
          <p:spPr>
            <a:xfrm rot="19202345">
              <a:off x="6179372" y="556087"/>
              <a:ext cx="165311" cy="498846"/>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4" name="TextBox 13">
              <a:extLst>
                <a:ext uri="{FF2B5EF4-FFF2-40B4-BE49-F238E27FC236}">
                  <a16:creationId xmlns:a16="http://schemas.microsoft.com/office/drawing/2014/main" id="{1978BF77-1830-42D7-9E4F-A8D928BD8D01}"/>
                </a:ext>
              </a:extLst>
            </p:cNvPr>
            <p:cNvSpPr txBox="1"/>
            <p:nvPr/>
          </p:nvSpPr>
          <p:spPr>
            <a:xfrm>
              <a:off x="10090869" y="5427502"/>
              <a:ext cx="1641796" cy="369332"/>
            </a:xfrm>
            <a:prstGeom prst="rect">
              <a:avLst/>
            </a:prstGeom>
            <a:noFill/>
          </p:spPr>
          <p:txBody>
            <a:bodyPr wrap="none" rtlCol="0">
              <a:spAutoFit/>
            </a:bodyPr>
            <a:lstStyle/>
            <a:p>
              <a:r>
                <a:rPr lang="en-US" dirty="0"/>
                <a:t>SUB-SYSTEMS</a:t>
              </a:r>
              <a:endParaRPr lang="en-AU" dirty="0"/>
            </a:p>
          </p:txBody>
        </p:sp>
        <p:sp>
          <p:nvSpPr>
            <p:cNvPr id="15" name="Arrow: Down 14">
              <a:extLst>
                <a:ext uri="{FF2B5EF4-FFF2-40B4-BE49-F238E27FC236}">
                  <a16:creationId xmlns:a16="http://schemas.microsoft.com/office/drawing/2014/main" id="{F17329B3-66C6-4C7E-B971-653DDEC68CD4}"/>
                </a:ext>
              </a:extLst>
            </p:cNvPr>
            <p:cNvSpPr/>
            <p:nvPr/>
          </p:nvSpPr>
          <p:spPr>
            <a:xfrm rot="8749397">
              <a:off x="10699910" y="4878320"/>
              <a:ext cx="165311" cy="498846"/>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grpSp>
    </p:spTree>
    <p:extLst>
      <p:ext uri="{BB962C8B-B14F-4D97-AF65-F5344CB8AC3E}">
        <p14:creationId xmlns:p14="http://schemas.microsoft.com/office/powerpoint/2010/main" val="8025265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28D747-55E6-45A4-9E74-79B2A9859A67}"/>
              </a:ext>
            </a:extLst>
          </p:cNvPr>
          <p:cNvSpPr>
            <a:spLocks noGrp="1"/>
          </p:cNvSpPr>
          <p:nvPr>
            <p:ph type="title"/>
          </p:nvPr>
        </p:nvSpPr>
        <p:spPr/>
        <p:txBody>
          <a:bodyPr/>
          <a:lstStyle/>
          <a:p>
            <a:r>
              <a:rPr lang="en-US" dirty="0"/>
              <a:t>Variety Dynamics Axiom</a:t>
            </a:r>
            <a:br>
              <a:rPr lang="en-US" dirty="0"/>
            </a:br>
            <a:r>
              <a:rPr lang="en-US" dirty="0"/>
              <a:t>example</a:t>
            </a:r>
            <a:br>
              <a:rPr lang="en-US" dirty="0"/>
            </a:br>
            <a:endParaRPr lang="en-AU" dirty="0"/>
          </a:p>
        </p:txBody>
      </p:sp>
      <p:sp>
        <p:nvSpPr>
          <p:cNvPr id="3" name="Content Placeholder 2">
            <a:extLst>
              <a:ext uri="{FF2B5EF4-FFF2-40B4-BE49-F238E27FC236}">
                <a16:creationId xmlns:a16="http://schemas.microsoft.com/office/drawing/2014/main" id="{D789DCB4-8AE2-4280-B656-6E5536B4A9D0}"/>
              </a:ext>
            </a:extLst>
          </p:cNvPr>
          <p:cNvSpPr>
            <a:spLocks noGrp="1"/>
          </p:cNvSpPr>
          <p:nvPr>
            <p:ph idx="1"/>
          </p:nvPr>
        </p:nvSpPr>
        <p:spPr/>
        <p:txBody>
          <a:bodyPr/>
          <a:lstStyle/>
          <a:p>
            <a:pPr marL="0" indent="0">
              <a:buNone/>
            </a:pPr>
            <a:r>
              <a:rPr lang="en-US" dirty="0"/>
              <a:t>So far have identified 29 Variety Dynamics axioms:</a:t>
            </a:r>
          </a:p>
          <a:p>
            <a:pPr marL="0" indent="0">
              <a:buNone/>
            </a:pPr>
            <a:r>
              <a:rPr lang="en-US" dirty="0"/>
              <a:t>Axiom 1: </a:t>
            </a:r>
          </a:p>
          <a:p>
            <a:pPr marL="0" indent="0">
              <a:buNone/>
            </a:pPr>
            <a:r>
              <a:rPr lang="en-AU" i="1" dirty="0"/>
              <a:t>For complex, layered and hierarchical systems involving multiple constituencies in which the distribution of variety generation and control is uneven across the system </a:t>
            </a:r>
          </a:p>
          <a:p>
            <a:pPr marL="0" indent="0">
              <a:buNone/>
            </a:pPr>
            <a:r>
              <a:rPr lang="en-AU" i="1" dirty="0"/>
              <a:t>THEN </a:t>
            </a:r>
          </a:p>
          <a:p>
            <a:pPr marL="0" indent="0">
              <a:buNone/>
            </a:pPr>
            <a:r>
              <a:rPr lang="en-AU" i="1" dirty="0"/>
              <a:t>The differing distributions of generated and controlling variety result in a structural basis for differing amounts of power and hegemonic control over the structure, evolution and distribution of benefits and costs of the system by particular constituencies.</a:t>
            </a:r>
          </a:p>
          <a:p>
            <a:endParaRPr lang="en-AU" dirty="0"/>
          </a:p>
        </p:txBody>
      </p:sp>
    </p:spTree>
    <p:extLst>
      <p:ext uri="{BB962C8B-B14F-4D97-AF65-F5344CB8AC3E}">
        <p14:creationId xmlns:p14="http://schemas.microsoft.com/office/powerpoint/2010/main" val="8168131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CFA3CA-FB82-4412-9230-791711C752CC}"/>
              </a:ext>
            </a:extLst>
          </p:cNvPr>
          <p:cNvSpPr>
            <a:spLocks noGrp="1"/>
          </p:cNvSpPr>
          <p:nvPr>
            <p:ph type="title"/>
          </p:nvPr>
        </p:nvSpPr>
        <p:spPr/>
        <p:txBody>
          <a:bodyPr/>
          <a:lstStyle/>
          <a:p>
            <a:r>
              <a:rPr lang="en-US" dirty="0"/>
              <a:t>Practical example A</a:t>
            </a:r>
            <a:br>
              <a:rPr lang="en-US" dirty="0"/>
            </a:br>
            <a:r>
              <a:rPr lang="en-US" dirty="0" err="1"/>
              <a:t>xiom</a:t>
            </a:r>
            <a:r>
              <a:rPr lang="en-US" dirty="0"/>
              <a:t> 1:</a:t>
            </a:r>
            <a:br>
              <a:rPr lang="en-US" dirty="0"/>
            </a:br>
            <a:br>
              <a:rPr lang="en-US" dirty="0"/>
            </a:br>
            <a:r>
              <a:rPr lang="en-US" dirty="0"/>
              <a:t>Activists vs motor industry</a:t>
            </a:r>
            <a:endParaRPr lang="en-AU" dirty="0"/>
          </a:p>
        </p:txBody>
      </p:sp>
      <p:sp>
        <p:nvSpPr>
          <p:cNvPr id="3" name="Content Placeholder 2">
            <a:extLst>
              <a:ext uri="{FF2B5EF4-FFF2-40B4-BE49-F238E27FC236}">
                <a16:creationId xmlns:a16="http://schemas.microsoft.com/office/drawing/2014/main" id="{C74808ED-1C12-4DE2-8321-1FAF95FA250E}"/>
              </a:ext>
            </a:extLst>
          </p:cNvPr>
          <p:cNvSpPr>
            <a:spLocks noGrp="1"/>
          </p:cNvSpPr>
          <p:nvPr>
            <p:ph idx="1"/>
          </p:nvPr>
        </p:nvSpPr>
        <p:spPr>
          <a:xfrm>
            <a:off x="3869268" y="2583862"/>
            <a:ext cx="7315200" cy="3655573"/>
          </a:xfrm>
        </p:spPr>
        <p:txBody>
          <a:bodyPr>
            <a:normAutofit/>
          </a:bodyPr>
          <a:lstStyle/>
          <a:p>
            <a:pPr marL="0" indent="0">
              <a:buNone/>
            </a:pPr>
            <a:r>
              <a:rPr lang="en-US" dirty="0"/>
              <a:t>Environmental activists were able to overcome motor industry resistance to emissions control:</a:t>
            </a:r>
          </a:p>
          <a:p>
            <a:pPr marL="457200" indent="-457200">
              <a:buFont typeface="+mj-lt"/>
              <a:buAutoNum type="arabicPeriod"/>
            </a:pPr>
            <a:r>
              <a:rPr lang="en-US" dirty="0"/>
              <a:t>Activists asked motor industry to implement strict emission standard - motor industry refused</a:t>
            </a:r>
          </a:p>
          <a:p>
            <a:pPr marL="457200" indent="-457200">
              <a:buFont typeface="+mj-lt"/>
              <a:buAutoNum type="arabicPeriod"/>
            </a:pPr>
            <a:r>
              <a:rPr lang="en-US" dirty="0"/>
              <a:t>Activists persuade each state to create </a:t>
            </a:r>
            <a:r>
              <a:rPr lang="en-US" b="1" dirty="0"/>
              <a:t>different</a:t>
            </a:r>
            <a:r>
              <a:rPr lang="en-US" dirty="0"/>
              <a:t> emission standards (i.e. increased variety beyond  motor industry’s ability to control)</a:t>
            </a:r>
          </a:p>
          <a:p>
            <a:pPr marL="457200" indent="-457200">
              <a:buFont typeface="+mj-lt"/>
              <a:buAutoNum type="arabicPeriod"/>
            </a:pPr>
            <a:r>
              <a:rPr lang="en-US" dirty="0"/>
              <a:t>Motor industry agrees to single strict emission standard</a:t>
            </a:r>
          </a:p>
          <a:p>
            <a:pPr marL="0" indent="0">
              <a:buNone/>
            </a:pPr>
            <a:r>
              <a:rPr lang="en-US" dirty="0"/>
              <a:t>Management of variety resulted in transfer of power to activists from motor industry.</a:t>
            </a:r>
          </a:p>
        </p:txBody>
      </p:sp>
      <p:pic>
        <p:nvPicPr>
          <p:cNvPr id="7" name="Picture 6">
            <a:extLst>
              <a:ext uri="{FF2B5EF4-FFF2-40B4-BE49-F238E27FC236}">
                <a16:creationId xmlns:a16="http://schemas.microsoft.com/office/drawing/2014/main" id="{5F6C57BB-9FAF-40DF-A42A-9A2198F452CD}"/>
              </a:ext>
            </a:extLst>
          </p:cNvPr>
          <p:cNvPicPr>
            <a:picLocks noChangeAspect="1"/>
          </p:cNvPicPr>
          <p:nvPr/>
        </p:nvPicPr>
        <p:blipFill rotWithShape="1">
          <a:blip r:embed="rId2"/>
          <a:srcRect t="28421" b="16521"/>
          <a:stretch/>
        </p:blipFill>
        <p:spPr>
          <a:xfrm>
            <a:off x="4170482" y="347642"/>
            <a:ext cx="6092313" cy="2236219"/>
          </a:xfrm>
          <a:prstGeom prst="rect">
            <a:avLst/>
          </a:prstGeom>
        </p:spPr>
      </p:pic>
    </p:spTree>
    <p:extLst>
      <p:ext uri="{BB962C8B-B14F-4D97-AF65-F5344CB8AC3E}">
        <p14:creationId xmlns:p14="http://schemas.microsoft.com/office/powerpoint/2010/main" val="19190516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B8F4CF-825C-4041-BB0C-D6EE1922E679}"/>
              </a:ext>
            </a:extLst>
          </p:cNvPr>
          <p:cNvSpPr>
            <a:spLocks noGrp="1"/>
          </p:cNvSpPr>
          <p:nvPr>
            <p:ph type="title"/>
          </p:nvPr>
        </p:nvSpPr>
        <p:spPr>
          <a:xfrm>
            <a:off x="252919" y="1123837"/>
            <a:ext cx="3178770" cy="4601183"/>
          </a:xfrm>
        </p:spPr>
        <p:txBody>
          <a:bodyPr/>
          <a:lstStyle/>
          <a:p>
            <a:r>
              <a:rPr lang="en-US" dirty="0"/>
              <a:t>Causal loop diagram</a:t>
            </a:r>
            <a:br>
              <a:rPr lang="en-US" dirty="0"/>
            </a:br>
            <a:r>
              <a:rPr lang="en-US" dirty="0"/>
              <a:t>as used by US Army COIN strategists in Afghanistan</a:t>
            </a:r>
            <a:br>
              <a:rPr lang="en-US" dirty="0"/>
            </a:br>
            <a:endParaRPr lang="en-AU" dirty="0"/>
          </a:p>
        </p:txBody>
      </p:sp>
      <p:pic>
        <p:nvPicPr>
          <p:cNvPr id="5" name="Content Placeholder 4">
            <a:extLst>
              <a:ext uri="{FF2B5EF4-FFF2-40B4-BE49-F238E27FC236}">
                <a16:creationId xmlns:a16="http://schemas.microsoft.com/office/drawing/2014/main" id="{FACF1CF1-BE39-4A25-9212-65F2444E13F5}"/>
              </a:ext>
            </a:extLst>
          </p:cNvPr>
          <p:cNvPicPr>
            <a:picLocks noGrp="1" noChangeAspect="1"/>
          </p:cNvPicPr>
          <p:nvPr>
            <p:ph idx="1"/>
          </p:nvPr>
        </p:nvPicPr>
        <p:blipFill>
          <a:blip r:embed="rId2"/>
          <a:stretch>
            <a:fillRect/>
          </a:stretch>
        </p:blipFill>
        <p:spPr>
          <a:xfrm>
            <a:off x="3451178" y="849854"/>
            <a:ext cx="8603233" cy="4875165"/>
          </a:xfrm>
        </p:spPr>
      </p:pic>
    </p:spTree>
    <p:extLst>
      <p:ext uri="{BB962C8B-B14F-4D97-AF65-F5344CB8AC3E}">
        <p14:creationId xmlns:p14="http://schemas.microsoft.com/office/powerpoint/2010/main" val="7775212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B8F4CF-825C-4041-BB0C-D6EE1922E679}"/>
              </a:ext>
            </a:extLst>
          </p:cNvPr>
          <p:cNvSpPr>
            <a:spLocks noGrp="1"/>
          </p:cNvSpPr>
          <p:nvPr>
            <p:ph type="title"/>
          </p:nvPr>
        </p:nvSpPr>
        <p:spPr>
          <a:xfrm>
            <a:off x="252919" y="1123837"/>
            <a:ext cx="3178770" cy="4601183"/>
          </a:xfrm>
        </p:spPr>
        <p:txBody>
          <a:bodyPr/>
          <a:lstStyle/>
          <a:p>
            <a:r>
              <a:rPr lang="en-US" dirty="0"/>
              <a:t>Variety dynamics analysis for managing flow of power </a:t>
            </a:r>
            <a:br>
              <a:rPr lang="en-US" dirty="0"/>
            </a:br>
            <a:endParaRPr lang="en-AU" dirty="0"/>
          </a:p>
        </p:txBody>
      </p:sp>
      <p:pic>
        <p:nvPicPr>
          <p:cNvPr id="5" name="Content Placeholder 4">
            <a:extLst>
              <a:ext uri="{FF2B5EF4-FFF2-40B4-BE49-F238E27FC236}">
                <a16:creationId xmlns:a16="http://schemas.microsoft.com/office/drawing/2014/main" id="{FACF1CF1-BE39-4A25-9212-65F2444E13F5}"/>
              </a:ext>
            </a:extLst>
          </p:cNvPr>
          <p:cNvPicPr>
            <a:picLocks noGrp="1" noChangeAspect="1"/>
          </p:cNvPicPr>
          <p:nvPr>
            <p:ph idx="1"/>
          </p:nvPr>
        </p:nvPicPr>
        <p:blipFill>
          <a:blip r:embed="rId2"/>
          <a:stretch>
            <a:fillRect/>
          </a:stretch>
        </p:blipFill>
        <p:spPr>
          <a:xfrm>
            <a:off x="3451178" y="849854"/>
            <a:ext cx="8603233" cy="4875165"/>
          </a:xfrm>
        </p:spPr>
      </p:pic>
      <p:sp>
        <p:nvSpPr>
          <p:cNvPr id="6" name="TextBox 5">
            <a:extLst>
              <a:ext uri="{FF2B5EF4-FFF2-40B4-BE49-F238E27FC236}">
                <a16:creationId xmlns:a16="http://schemas.microsoft.com/office/drawing/2014/main" id="{461F28FF-DE7A-4F95-A531-F52522FBAAF3}"/>
              </a:ext>
            </a:extLst>
          </p:cNvPr>
          <p:cNvSpPr txBox="1"/>
          <p:nvPr/>
        </p:nvSpPr>
        <p:spPr>
          <a:xfrm>
            <a:off x="3543795" y="5838869"/>
            <a:ext cx="8388065" cy="338554"/>
          </a:xfrm>
          <a:prstGeom prst="rect">
            <a:avLst/>
          </a:prstGeom>
          <a:noFill/>
        </p:spPr>
        <p:txBody>
          <a:bodyPr wrap="none" rtlCol="0">
            <a:spAutoFit/>
          </a:bodyPr>
          <a:lstStyle/>
          <a:p>
            <a:r>
              <a:rPr lang="en-US" sz="1600" dirty="0"/>
              <a:t>Variety available to military </a:t>
            </a:r>
            <a:r>
              <a:rPr lang="en-US" sz="1600" b="1" dirty="0"/>
              <a:t>less than </a:t>
            </a:r>
            <a:r>
              <a:rPr lang="en-US" sz="1600" dirty="0"/>
              <a:t>variety available to insurgents, e.g. Pashtunwali</a:t>
            </a:r>
            <a:endParaRPr lang="en-AU" sz="1600" dirty="0"/>
          </a:p>
        </p:txBody>
      </p:sp>
    </p:spTree>
    <p:extLst>
      <p:ext uri="{BB962C8B-B14F-4D97-AF65-F5344CB8AC3E}">
        <p14:creationId xmlns:p14="http://schemas.microsoft.com/office/powerpoint/2010/main" val="7220224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additive="base">
                                        <p:cTn id="13" dur="500" fill="hold"/>
                                        <p:tgtEl>
                                          <p:spTgt spid="6"/>
                                        </p:tgtEl>
                                        <p:attrNameLst>
                                          <p:attrName>ppt_x</p:attrName>
                                        </p:attrNameLst>
                                      </p:cBhvr>
                                      <p:tavLst>
                                        <p:tav tm="0">
                                          <p:val>
                                            <p:strVal val="#ppt_x"/>
                                          </p:val>
                                        </p:tav>
                                        <p:tav tm="100000">
                                          <p:val>
                                            <p:strVal val="#ppt_x"/>
                                          </p:val>
                                        </p:tav>
                                      </p:tavLst>
                                    </p:anim>
                                    <p:anim calcmode="lin" valueType="num">
                                      <p:cBhvr additive="base">
                                        <p:cTn id="14"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4AE97A-373D-4F40-B0DA-D30F515460C8}"/>
              </a:ext>
            </a:extLst>
          </p:cNvPr>
          <p:cNvSpPr>
            <a:spLocks noGrp="1"/>
          </p:cNvSpPr>
          <p:nvPr>
            <p:ph type="title"/>
          </p:nvPr>
        </p:nvSpPr>
        <p:spPr/>
        <p:txBody>
          <a:bodyPr/>
          <a:lstStyle/>
          <a:p>
            <a:r>
              <a:rPr lang="en-AU" dirty="0"/>
              <a:t>Variety Dynamics Axioms</a:t>
            </a:r>
          </a:p>
        </p:txBody>
      </p:sp>
      <p:sp>
        <p:nvSpPr>
          <p:cNvPr id="3" name="Content Placeholder 2">
            <a:extLst>
              <a:ext uri="{FF2B5EF4-FFF2-40B4-BE49-F238E27FC236}">
                <a16:creationId xmlns:a16="http://schemas.microsoft.com/office/drawing/2014/main" id="{7BE91E42-FE16-4459-852E-19A331C6AC91}"/>
              </a:ext>
            </a:extLst>
          </p:cNvPr>
          <p:cNvSpPr>
            <a:spLocks noGrp="1"/>
          </p:cNvSpPr>
          <p:nvPr>
            <p:ph idx="1"/>
          </p:nvPr>
        </p:nvSpPr>
        <p:spPr/>
        <p:txBody>
          <a:bodyPr/>
          <a:lstStyle/>
          <a:p>
            <a:r>
              <a:rPr lang="en-US" dirty="0"/>
              <a:t>We have currently identified a further </a:t>
            </a:r>
            <a:r>
              <a:rPr lang="en-US" b="1" dirty="0"/>
              <a:t>29  Variety Dynamics axioms</a:t>
            </a:r>
          </a:p>
          <a:p>
            <a:r>
              <a:rPr lang="en-US" dirty="0"/>
              <a:t>Each of these Variety Dynamics axioms provides managers with guidance</a:t>
            </a:r>
          </a:p>
          <a:p>
            <a:r>
              <a:rPr lang="en-US" dirty="0"/>
              <a:t>They indicate the best management decisions when using on an SD model or Causal Loop diagram</a:t>
            </a:r>
          </a:p>
          <a:p>
            <a:pPr lvl="1"/>
            <a:r>
              <a:rPr lang="en-US" dirty="0"/>
              <a:t>To achieve intended outcomes</a:t>
            </a:r>
          </a:p>
          <a:p>
            <a:pPr lvl="1"/>
            <a:r>
              <a:rPr lang="en-US" dirty="0"/>
              <a:t>To change the flow of power in preferred ways</a:t>
            </a:r>
          </a:p>
          <a:p>
            <a:r>
              <a:rPr lang="en-US" dirty="0"/>
              <a:t>More importantly, they extend System Dynamics into the realm of </a:t>
            </a:r>
            <a:r>
              <a:rPr lang="en-US" b="1" dirty="0"/>
              <a:t>hyper-complex systems </a:t>
            </a:r>
            <a:r>
              <a:rPr lang="en-US" dirty="0"/>
              <a:t>that cannot be currently addressed </a:t>
            </a:r>
            <a:r>
              <a:rPr lang="en-US"/>
              <a:t>by SD </a:t>
            </a:r>
            <a:r>
              <a:rPr lang="en-US" dirty="0"/>
              <a:t>approaches</a:t>
            </a:r>
            <a:endParaRPr lang="en-AU" dirty="0"/>
          </a:p>
        </p:txBody>
      </p:sp>
    </p:spTree>
    <p:extLst>
      <p:ext uri="{BB962C8B-B14F-4D97-AF65-F5344CB8AC3E}">
        <p14:creationId xmlns:p14="http://schemas.microsoft.com/office/powerpoint/2010/main" val="32303900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3">
                                            <p:txEl>
                                              <p:pRg st="3" end="3"/>
                                            </p:txEl>
                                          </p:spTgt>
                                        </p:tgtEl>
                                        <p:attrNameLst>
                                          <p:attrName>style.visibility</p:attrName>
                                        </p:attrNameLst>
                                      </p:cBhvr>
                                      <p:to>
                                        <p:strVal val="visible"/>
                                      </p:to>
                                    </p:set>
                                    <p:anim calcmode="lin" valueType="num">
                                      <p:cBhvr additive="base">
                                        <p:cTn id="23"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3">
                                            <p:txEl>
                                              <p:pRg st="3" end="3"/>
                                            </p:txEl>
                                          </p:spTgt>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 calcmode="lin" valueType="num">
                                      <p:cBhvr additive="base">
                                        <p:cTn id="27"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2" presetClass="entr" presetSubtype="4" fill="hold" grpId="0" nodeType="clickEffect">
                                  <p:stCondLst>
                                    <p:cond delay="0"/>
                                  </p:stCondLst>
                                  <p:childTnLst>
                                    <p:set>
                                      <p:cBhvr>
                                        <p:cTn id="32" dur="1" fill="hold">
                                          <p:stCondLst>
                                            <p:cond delay="0"/>
                                          </p:stCondLst>
                                        </p:cTn>
                                        <p:tgtEl>
                                          <p:spTgt spid="3">
                                            <p:txEl>
                                              <p:pRg st="5" end="5"/>
                                            </p:txEl>
                                          </p:spTgt>
                                        </p:tgtEl>
                                        <p:attrNameLst>
                                          <p:attrName>style.visibility</p:attrName>
                                        </p:attrNameLst>
                                      </p:cBhvr>
                                      <p:to>
                                        <p:strVal val="visible"/>
                                      </p:to>
                                    </p:set>
                                    <p:anim calcmode="lin" valueType="num">
                                      <p:cBhvr additive="base">
                                        <p:cTn id="33"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4"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BDFE45-5197-49DC-A94B-9BE627F6DF8C}"/>
              </a:ext>
            </a:extLst>
          </p:cNvPr>
          <p:cNvSpPr>
            <a:spLocks noGrp="1"/>
          </p:cNvSpPr>
          <p:nvPr>
            <p:ph type="title"/>
          </p:nvPr>
        </p:nvSpPr>
        <p:spPr/>
        <p:txBody>
          <a:bodyPr/>
          <a:lstStyle/>
          <a:p>
            <a:r>
              <a:rPr lang="en-AU" dirty="0"/>
              <a:t>Connection between Variety Dynamics and System Dynamics </a:t>
            </a:r>
          </a:p>
        </p:txBody>
      </p:sp>
      <p:sp>
        <p:nvSpPr>
          <p:cNvPr id="3" name="Content Placeholder 2">
            <a:extLst>
              <a:ext uri="{FF2B5EF4-FFF2-40B4-BE49-F238E27FC236}">
                <a16:creationId xmlns:a16="http://schemas.microsoft.com/office/drawing/2014/main" id="{7673F71F-9069-4CA1-9F06-362F15B4F0B0}"/>
              </a:ext>
            </a:extLst>
          </p:cNvPr>
          <p:cNvSpPr>
            <a:spLocks noGrp="1"/>
          </p:cNvSpPr>
          <p:nvPr>
            <p:ph idx="1"/>
          </p:nvPr>
        </p:nvSpPr>
        <p:spPr/>
        <p:txBody>
          <a:bodyPr/>
          <a:lstStyle/>
          <a:p>
            <a:r>
              <a:rPr lang="en-AU" dirty="0"/>
              <a:t>The mechanism of System Dynamics modelling is as time stepped first order difference equations</a:t>
            </a:r>
          </a:p>
          <a:p>
            <a:r>
              <a:rPr lang="en-AU" dirty="0"/>
              <a:t>Any type of variety assessment (e.g. colours, fruit etc) depends on human-defined criteria</a:t>
            </a:r>
          </a:p>
          <a:p>
            <a:r>
              <a:rPr lang="en-AU" dirty="0"/>
              <a:t>Variety criteria in SD can be specified similarly.</a:t>
            </a:r>
          </a:p>
          <a:p>
            <a:r>
              <a:rPr lang="en-AU" dirty="0"/>
              <a:t>That enables SD software to also map variety across causal relations</a:t>
            </a:r>
          </a:p>
          <a:p>
            <a:r>
              <a:rPr lang="en-AU" dirty="0"/>
              <a:t>Similar for sub-system definition, ownership and dynamics</a:t>
            </a:r>
          </a:p>
        </p:txBody>
      </p:sp>
    </p:spTree>
    <p:extLst>
      <p:ext uri="{BB962C8B-B14F-4D97-AF65-F5344CB8AC3E}">
        <p14:creationId xmlns:p14="http://schemas.microsoft.com/office/powerpoint/2010/main" val="24199475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CAA466-09D1-42AF-9AF5-6A8889F2AAE7}"/>
              </a:ext>
            </a:extLst>
          </p:cNvPr>
          <p:cNvSpPr>
            <a:spLocks noGrp="1"/>
          </p:cNvSpPr>
          <p:nvPr>
            <p:ph type="title"/>
          </p:nvPr>
        </p:nvSpPr>
        <p:spPr/>
        <p:txBody>
          <a:bodyPr/>
          <a:lstStyle/>
          <a:p>
            <a:r>
              <a:rPr lang="en-US" dirty="0"/>
              <a:t>Corruption model</a:t>
            </a:r>
            <a:br>
              <a:rPr lang="en-US" dirty="0"/>
            </a:br>
            <a:r>
              <a:rPr lang="en-US" dirty="0"/>
              <a:t>for analysis using Variety Dynamics</a:t>
            </a:r>
            <a:endParaRPr lang="en-AU" dirty="0"/>
          </a:p>
        </p:txBody>
      </p:sp>
      <p:sp>
        <p:nvSpPr>
          <p:cNvPr id="11" name="Footer Placeholder 10">
            <a:extLst>
              <a:ext uri="{FF2B5EF4-FFF2-40B4-BE49-F238E27FC236}">
                <a16:creationId xmlns:a16="http://schemas.microsoft.com/office/drawing/2014/main" id="{ED517E9F-97F6-43C0-BBB3-1D36C08390DE}"/>
              </a:ext>
            </a:extLst>
          </p:cNvPr>
          <p:cNvSpPr>
            <a:spLocks noGrp="1"/>
          </p:cNvSpPr>
          <p:nvPr>
            <p:ph type="ftr" sz="quarter" idx="11"/>
          </p:nvPr>
        </p:nvSpPr>
        <p:spPr/>
        <p:txBody>
          <a:bodyPr/>
          <a:lstStyle/>
          <a:p>
            <a:r>
              <a:rPr lang="en-US"/>
              <a:t>© T. Love 2018    www.designoutcrime.org</a:t>
            </a:r>
            <a:endParaRPr lang="en-US" dirty="0"/>
          </a:p>
        </p:txBody>
      </p:sp>
      <p:pic>
        <p:nvPicPr>
          <p:cNvPr id="7" name="Content Placeholder 6" descr="Chart, radar chart&#10;&#10;Description automatically generated">
            <a:extLst>
              <a:ext uri="{FF2B5EF4-FFF2-40B4-BE49-F238E27FC236}">
                <a16:creationId xmlns:a16="http://schemas.microsoft.com/office/drawing/2014/main" id="{05637F73-5711-4CCB-81CC-DD71A61B493B}"/>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014139" y="642257"/>
            <a:ext cx="9004536" cy="5551714"/>
          </a:xfrm>
        </p:spPr>
      </p:pic>
    </p:spTree>
    <p:extLst>
      <p:ext uri="{BB962C8B-B14F-4D97-AF65-F5344CB8AC3E}">
        <p14:creationId xmlns:p14="http://schemas.microsoft.com/office/powerpoint/2010/main" val="173035584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048E8F-0693-4BA8-A6D1-B6C26612EC4D}"/>
              </a:ext>
            </a:extLst>
          </p:cNvPr>
          <p:cNvSpPr>
            <a:spLocks noGrp="1"/>
          </p:cNvSpPr>
          <p:nvPr>
            <p:ph type="title"/>
          </p:nvPr>
        </p:nvSpPr>
        <p:spPr>
          <a:xfrm>
            <a:off x="252919" y="3811663"/>
            <a:ext cx="2947482" cy="1913357"/>
          </a:xfrm>
        </p:spPr>
        <p:txBody>
          <a:bodyPr>
            <a:normAutofit/>
          </a:bodyPr>
          <a:lstStyle/>
          <a:p>
            <a:r>
              <a:rPr lang="en-US" dirty="0"/>
              <a:t>Selected</a:t>
            </a:r>
            <a:br>
              <a:rPr lang="en-US" dirty="0"/>
            </a:br>
            <a:r>
              <a:rPr lang="en-US" dirty="0"/>
              <a:t>projects</a:t>
            </a:r>
            <a:endParaRPr lang="en-AU" dirty="0"/>
          </a:p>
        </p:txBody>
      </p:sp>
      <p:pic>
        <p:nvPicPr>
          <p:cNvPr id="5" name="Picture 4">
            <a:extLst>
              <a:ext uri="{FF2B5EF4-FFF2-40B4-BE49-F238E27FC236}">
                <a16:creationId xmlns:a16="http://schemas.microsoft.com/office/drawing/2014/main" id="{C29C552B-7A15-4F22-BBFC-3BF07526D16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800284" y="1069790"/>
            <a:ext cx="2545774" cy="1354351"/>
          </a:xfrm>
          <a:prstGeom prst="rect">
            <a:avLst/>
          </a:prstGeom>
        </p:spPr>
      </p:pic>
      <p:sp>
        <p:nvSpPr>
          <p:cNvPr id="6" name="TextBox 5">
            <a:extLst>
              <a:ext uri="{FF2B5EF4-FFF2-40B4-BE49-F238E27FC236}">
                <a16:creationId xmlns:a16="http://schemas.microsoft.com/office/drawing/2014/main" id="{D96F5757-297E-4E47-9235-3C7508F07156}"/>
              </a:ext>
            </a:extLst>
          </p:cNvPr>
          <p:cNvSpPr txBox="1"/>
          <p:nvPr/>
        </p:nvSpPr>
        <p:spPr>
          <a:xfrm>
            <a:off x="3647909" y="367996"/>
            <a:ext cx="5461367" cy="369332"/>
          </a:xfrm>
          <a:prstGeom prst="rect">
            <a:avLst/>
          </a:prstGeom>
          <a:noFill/>
        </p:spPr>
        <p:txBody>
          <a:bodyPr wrap="none" rtlCol="0">
            <a:spAutoFit/>
          </a:bodyPr>
          <a:lstStyle/>
          <a:p>
            <a:r>
              <a:rPr lang="en-US" dirty="0"/>
              <a:t>Undertaking systems projects  for over 40 years…</a:t>
            </a:r>
            <a:endParaRPr lang="en-AU" dirty="0"/>
          </a:p>
        </p:txBody>
      </p:sp>
      <p:pic>
        <p:nvPicPr>
          <p:cNvPr id="8" name="Picture 7">
            <a:extLst>
              <a:ext uri="{FF2B5EF4-FFF2-40B4-BE49-F238E27FC236}">
                <a16:creationId xmlns:a16="http://schemas.microsoft.com/office/drawing/2014/main" id="{A0CB8484-1FB3-434B-A84C-A431AF8007F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044672" y="898669"/>
            <a:ext cx="1838248" cy="1449200"/>
          </a:xfrm>
          <a:prstGeom prst="rect">
            <a:avLst/>
          </a:prstGeom>
        </p:spPr>
      </p:pic>
      <p:sp>
        <p:nvSpPr>
          <p:cNvPr id="9" name="TextBox 8">
            <a:extLst>
              <a:ext uri="{FF2B5EF4-FFF2-40B4-BE49-F238E27FC236}">
                <a16:creationId xmlns:a16="http://schemas.microsoft.com/office/drawing/2014/main" id="{E06D0F6B-B186-40B7-8327-8D8F436604D5}"/>
              </a:ext>
            </a:extLst>
          </p:cNvPr>
          <p:cNvSpPr txBox="1"/>
          <p:nvPr/>
        </p:nvSpPr>
        <p:spPr>
          <a:xfrm>
            <a:off x="8044672" y="2378647"/>
            <a:ext cx="2910477" cy="584775"/>
          </a:xfrm>
          <a:prstGeom prst="rect">
            <a:avLst/>
          </a:prstGeom>
          <a:noFill/>
        </p:spPr>
        <p:txBody>
          <a:bodyPr wrap="none" rtlCol="0">
            <a:spAutoFit/>
          </a:bodyPr>
          <a:lstStyle/>
          <a:p>
            <a:r>
              <a:rPr lang="en-US" dirty="0"/>
              <a:t>Indigenous night patrols</a:t>
            </a:r>
          </a:p>
          <a:p>
            <a:r>
              <a:rPr lang="en-US" sz="1400" dirty="0"/>
              <a:t>Federal Attorney Generals Office</a:t>
            </a:r>
            <a:endParaRPr lang="en-AU" sz="1400" dirty="0"/>
          </a:p>
        </p:txBody>
      </p:sp>
      <p:pic>
        <p:nvPicPr>
          <p:cNvPr id="11" name="Picture 10">
            <a:extLst>
              <a:ext uri="{FF2B5EF4-FFF2-40B4-BE49-F238E27FC236}">
                <a16:creationId xmlns:a16="http://schemas.microsoft.com/office/drawing/2014/main" id="{7D82A34B-B6A3-45CC-9D7C-F73514FFB74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785342"/>
            <a:ext cx="3438613" cy="2345134"/>
          </a:xfrm>
          <a:prstGeom prst="rect">
            <a:avLst/>
          </a:prstGeom>
        </p:spPr>
      </p:pic>
      <p:pic>
        <p:nvPicPr>
          <p:cNvPr id="13" name="Picture 12">
            <a:extLst>
              <a:ext uri="{FF2B5EF4-FFF2-40B4-BE49-F238E27FC236}">
                <a16:creationId xmlns:a16="http://schemas.microsoft.com/office/drawing/2014/main" id="{25488BAA-FBE4-4E77-83AD-5A6F24765A2E}"/>
              </a:ext>
            </a:extLst>
          </p:cNvPr>
          <p:cNvPicPr>
            <a:picLocks noChangeAspect="1"/>
          </p:cNvPicPr>
          <p:nvPr/>
        </p:nvPicPr>
        <p:blipFill rotWithShape="1">
          <a:blip r:embed="rId5">
            <a:extLst>
              <a:ext uri="{28A0092B-C50C-407E-A947-70E740481C1C}">
                <a14:useLocalDpi xmlns:a14="http://schemas.microsoft.com/office/drawing/2010/main" val="0"/>
              </a:ext>
            </a:extLst>
          </a:blip>
          <a:srcRect l="26937"/>
          <a:stretch/>
        </p:blipFill>
        <p:spPr>
          <a:xfrm>
            <a:off x="7285553" y="3302254"/>
            <a:ext cx="3016409" cy="1284413"/>
          </a:xfrm>
          <a:prstGeom prst="rect">
            <a:avLst/>
          </a:prstGeom>
        </p:spPr>
      </p:pic>
      <p:sp>
        <p:nvSpPr>
          <p:cNvPr id="14" name="TextBox 13">
            <a:extLst>
              <a:ext uri="{FF2B5EF4-FFF2-40B4-BE49-F238E27FC236}">
                <a16:creationId xmlns:a16="http://schemas.microsoft.com/office/drawing/2014/main" id="{84F5CAA1-0C84-4956-9279-39CC85D1C2E7}"/>
              </a:ext>
            </a:extLst>
          </p:cNvPr>
          <p:cNvSpPr txBox="1"/>
          <p:nvPr/>
        </p:nvSpPr>
        <p:spPr>
          <a:xfrm>
            <a:off x="7112153" y="4591265"/>
            <a:ext cx="4576253" cy="646331"/>
          </a:xfrm>
          <a:prstGeom prst="rect">
            <a:avLst/>
          </a:prstGeom>
          <a:noFill/>
        </p:spPr>
        <p:txBody>
          <a:bodyPr wrap="none" rtlCol="0">
            <a:spAutoFit/>
          </a:bodyPr>
          <a:lstStyle/>
          <a:p>
            <a:r>
              <a:rPr lang="en-US" dirty="0"/>
              <a:t>Multi-agency community development </a:t>
            </a:r>
            <a:br>
              <a:rPr lang="en-US" dirty="0"/>
            </a:br>
            <a:r>
              <a:rPr lang="en-US" dirty="0"/>
              <a:t>and crime prevention for public transport</a:t>
            </a:r>
            <a:endParaRPr lang="en-AU" dirty="0"/>
          </a:p>
        </p:txBody>
      </p:sp>
      <p:sp>
        <p:nvSpPr>
          <p:cNvPr id="17" name="TextBox 16">
            <a:extLst>
              <a:ext uri="{FF2B5EF4-FFF2-40B4-BE49-F238E27FC236}">
                <a16:creationId xmlns:a16="http://schemas.microsoft.com/office/drawing/2014/main" id="{F6F5E8D4-887E-44E5-B5E3-867C068D727C}"/>
              </a:ext>
            </a:extLst>
          </p:cNvPr>
          <p:cNvSpPr txBox="1"/>
          <p:nvPr/>
        </p:nvSpPr>
        <p:spPr>
          <a:xfrm>
            <a:off x="4004898" y="5500374"/>
            <a:ext cx="2736070" cy="646331"/>
          </a:xfrm>
          <a:prstGeom prst="rect">
            <a:avLst/>
          </a:prstGeom>
          <a:noFill/>
        </p:spPr>
        <p:txBody>
          <a:bodyPr wrap="none" rtlCol="0">
            <a:spAutoFit/>
          </a:bodyPr>
          <a:lstStyle/>
          <a:p>
            <a:r>
              <a:rPr lang="en-US" dirty="0"/>
              <a:t>Farmer support in  India</a:t>
            </a:r>
          </a:p>
          <a:p>
            <a:r>
              <a:rPr lang="en-US" dirty="0"/>
              <a:t>Rainwater Harvesting</a:t>
            </a:r>
            <a:endParaRPr lang="en-AU" dirty="0"/>
          </a:p>
        </p:txBody>
      </p:sp>
      <p:sp>
        <p:nvSpPr>
          <p:cNvPr id="15" name="TextBox 14">
            <a:extLst>
              <a:ext uri="{FF2B5EF4-FFF2-40B4-BE49-F238E27FC236}">
                <a16:creationId xmlns:a16="http://schemas.microsoft.com/office/drawing/2014/main" id="{F943F9FF-F64F-448C-93C6-F3F1D813B4EB}"/>
              </a:ext>
            </a:extLst>
          </p:cNvPr>
          <p:cNvSpPr txBox="1"/>
          <p:nvPr/>
        </p:nvSpPr>
        <p:spPr>
          <a:xfrm>
            <a:off x="94877" y="3198211"/>
            <a:ext cx="2766078" cy="646331"/>
          </a:xfrm>
          <a:prstGeom prst="rect">
            <a:avLst/>
          </a:prstGeom>
          <a:noFill/>
        </p:spPr>
        <p:txBody>
          <a:bodyPr wrap="square" rtlCol="0">
            <a:spAutoFit/>
          </a:bodyPr>
          <a:lstStyle/>
          <a:p>
            <a:r>
              <a:rPr lang="en-US" dirty="0">
                <a:solidFill>
                  <a:schemeClr val="bg1"/>
                </a:solidFill>
              </a:rPr>
              <a:t>Iconic  retail residential~ $1 billion</a:t>
            </a:r>
            <a:endParaRPr lang="en-AU" dirty="0">
              <a:solidFill>
                <a:schemeClr val="bg1"/>
              </a:solidFill>
            </a:endParaRPr>
          </a:p>
        </p:txBody>
      </p:sp>
      <p:pic>
        <p:nvPicPr>
          <p:cNvPr id="10" name="Picture 9" descr="A group of people holding trophies&#10;&#10;Description automatically generated with medium confidence">
            <a:extLst>
              <a:ext uri="{FF2B5EF4-FFF2-40B4-BE49-F238E27FC236}">
                <a16:creationId xmlns:a16="http://schemas.microsoft.com/office/drawing/2014/main" id="{DFE20384-98D8-4F28-9473-D1488C7DE376}"/>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713198" y="3302254"/>
            <a:ext cx="2910477" cy="2182858"/>
          </a:xfrm>
          <a:prstGeom prst="rect">
            <a:avLst/>
          </a:prstGeom>
        </p:spPr>
      </p:pic>
      <p:sp>
        <p:nvSpPr>
          <p:cNvPr id="19" name="TextBox 18">
            <a:extLst>
              <a:ext uri="{FF2B5EF4-FFF2-40B4-BE49-F238E27FC236}">
                <a16:creationId xmlns:a16="http://schemas.microsoft.com/office/drawing/2014/main" id="{380985CB-4F1D-4546-AA0E-4987E66152D9}"/>
              </a:ext>
            </a:extLst>
          </p:cNvPr>
          <p:cNvSpPr txBox="1"/>
          <p:nvPr/>
        </p:nvSpPr>
        <p:spPr>
          <a:xfrm>
            <a:off x="3865598" y="2637329"/>
            <a:ext cx="3450047" cy="369332"/>
          </a:xfrm>
          <a:prstGeom prst="rect">
            <a:avLst/>
          </a:prstGeom>
          <a:noFill/>
        </p:spPr>
        <p:txBody>
          <a:bodyPr wrap="none" rtlCol="0">
            <a:spAutoFit/>
          </a:bodyPr>
          <a:lstStyle/>
          <a:p>
            <a:r>
              <a:rPr lang="en-US" dirty="0"/>
              <a:t>Cockburn Quarter  $1.1 billion</a:t>
            </a:r>
            <a:endParaRPr lang="en-AU" dirty="0"/>
          </a:p>
        </p:txBody>
      </p:sp>
    </p:spTree>
    <p:extLst>
      <p:ext uri="{BB962C8B-B14F-4D97-AF65-F5344CB8AC3E}">
        <p14:creationId xmlns:p14="http://schemas.microsoft.com/office/powerpoint/2010/main" val="195507587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0A2F7A-C284-44B6-A283-7A6E295918BD}"/>
              </a:ext>
            </a:extLst>
          </p:cNvPr>
          <p:cNvSpPr>
            <a:spLocks noGrp="1"/>
          </p:cNvSpPr>
          <p:nvPr>
            <p:ph type="ctrTitle"/>
          </p:nvPr>
        </p:nvSpPr>
        <p:spPr>
          <a:xfrm>
            <a:off x="844449" y="2065867"/>
            <a:ext cx="7116210" cy="2276196"/>
          </a:xfrm>
        </p:spPr>
        <p:txBody>
          <a:bodyPr>
            <a:normAutofit fontScale="90000"/>
          </a:bodyPr>
          <a:lstStyle/>
          <a:p>
            <a:br>
              <a:rPr lang="en-AU" sz="4400" dirty="0"/>
            </a:br>
            <a:br>
              <a:rPr lang="en-AU" sz="3200" dirty="0"/>
            </a:br>
            <a:br>
              <a:rPr lang="en-AU" sz="3200" dirty="0"/>
            </a:br>
            <a:r>
              <a:rPr lang="en-AU" sz="3200" dirty="0"/>
              <a:t>For more information on Variety Dynamics</a:t>
            </a:r>
            <a:br>
              <a:rPr lang="en-AU" sz="3200" dirty="0"/>
            </a:br>
            <a:br>
              <a:rPr lang="en-AU" sz="5400" dirty="0"/>
            </a:br>
            <a:r>
              <a:rPr lang="en-AU" sz="3100" dirty="0"/>
              <a:t>Dr Terence Love </a:t>
            </a:r>
            <a:br>
              <a:rPr lang="en-AU" sz="3100" dirty="0"/>
            </a:br>
            <a:r>
              <a:rPr lang="en-AU" sz="3100" dirty="0"/>
              <a:t>0434 975 848 </a:t>
            </a:r>
            <a:br>
              <a:rPr lang="en-AU" sz="3100" dirty="0"/>
            </a:br>
            <a:r>
              <a:rPr lang="en-AU" sz="3100" dirty="0"/>
              <a:t>admin@loveservices.org</a:t>
            </a:r>
            <a:endParaRPr lang="en-AU" dirty="0"/>
          </a:p>
        </p:txBody>
      </p:sp>
    </p:spTree>
    <p:extLst>
      <p:ext uri="{BB962C8B-B14F-4D97-AF65-F5344CB8AC3E}">
        <p14:creationId xmlns:p14="http://schemas.microsoft.com/office/powerpoint/2010/main" val="207422581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263BB1-6A49-4041-B5FA-0BB7E6D6CF65}"/>
              </a:ext>
            </a:extLst>
          </p:cNvPr>
          <p:cNvSpPr>
            <a:spLocks noGrp="1"/>
          </p:cNvSpPr>
          <p:nvPr>
            <p:ph type="title"/>
          </p:nvPr>
        </p:nvSpPr>
        <p:spPr>
          <a:xfrm>
            <a:off x="0" y="1123837"/>
            <a:ext cx="3474720" cy="4601183"/>
          </a:xfrm>
        </p:spPr>
        <p:txBody>
          <a:bodyPr/>
          <a:lstStyle/>
          <a:p>
            <a:r>
              <a:rPr lang="en-US" dirty="0"/>
              <a:t>What is </a:t>
            </a:r>
            <a:br>
              <a:rPr lang="en-US" dirty="0"/>
            </a:br>
            <a:r>
              <a:rPr lang="en-US" dirty="0"/>
              <a:t>Variety Dynamics?</a:t>
            </a:r>
            <a:endParaRPr lang="en-AU" dirty="0"/>
          </a:p>
        </p:txBody>
      </p:sp>
      <p:sp>
        <p:nvSpPr>
          <p:cNvPr id="3" name="Content Placeholder 2">
            <a:extLst>
              <a:ext uri="{FF2B5EF4-FFF2-40B4-BE49-F238E27FC236}">
                <a16:creationId xmlns:a16="http://schemas.microsoft.com/office/drawing/2014/main" id="{F625EAD6-519B-437C-9D00-C8509F68FDA2}"/>
              </a:ext>
            </a:extLst>
          </p:cNvPr>
          <p:cNvSpPr>
            <a:spLocks noGrp="1"/>
          </p:cNvSpPr>
          <p:nvPr>
            <p:ph idx="1"/>
          </p:nvPr>
        </p:nvSpPr>
        <p:spPr/>
        <p:txBody>
          <a:bodyPr>
            <a:normAutofit/>
          </a:bodyPr>
          <a:lstStyle/>
          <a:p>
            <a:r>
              <a:rPr lang="en-AU" dirty="0"/>
              <a:t>New theory foundation  in systems theory, mathematics, ecology, crime prevention, ecology, warfare and security studies, quantum physics  and other disciplines…</a:t>
            </a:r>
          </a:p>
        </p:txBody>
      </p:sp>
    </p:spTree>
    <p:extLst>
      <p:ext uri="{BB962C8B-B14F-4D97-AF65-F5344CB8AC3E}">
        <p14:creationId xmlns:p14="http://schemas.microsoft.com/office/powerpoint/2010/main" val="15858999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28D747-55E6-45A4-9E74-79B2A9859A67}"/>
              </a:ext>
            </a:extLst>
          </p:cNvPr>
          <p:cNvSpPr>
            <a:spLocks noGrp="1"/>
          </p:cNvSpPr>
          <p:nvPr>
            <p:ph type="title"/>
          </p:nvPr>
        </p:nvSpPr>
        <p:spPr/>
        <p:txBody>
          <a:bodyPr/>
          <a:lstStyle/>
          <a:p>
            <a:r>
              <a:rPr lang="en-US" dirty="0"/>
              <a:t>Variety Dynamics Origins</a:t>
            </a:r>
            <a:endParaRPr lang="en-AU" dirty="0"/>
          </a:p>
        </p:txBody>
      </p:sp>
      <p:sp>
        <p:nvSpPr>
          <p:cNvPr id="3" name="Content Placeholder 2">
            <a:extLst>
              <a:ext uri="{FF2B5EF4-FFF2-40B4-BE49-F238E27FC236}">
                <a16:creationId xmlns:a16="http://schemas.microsoft.com/office/drawing/2014/main" id="{D789DCB4-8AE2-4280-B656-6E5536B4A9D0}"/>
              </a:ext>
            </a:extLst>
          </p:cNvPr>
          <p:cNvSpPr>
            <a:spLocks noGrp="1"/>
          </p:cNvSpPr>
          <p:nvPr>
            <p:ph idx="1"/>
          </p:nvPr>
        </p:nvSpPr>
        <p:spPr>
          <a:xfrm>
            <a:off x="3836611" y="533400"/>
            <a:ext cx="7843760" cy="5791200"/>
          </a:xfrm>
        </p:spPr>
        <p:txBody>
          <a:bodyPr>
            <a:normAutofit/>
          </a:bodyPr>
          <a:lstStyle/>
          <a:p>
            <a:pPr marL="0" indent="0">
              <a:lnSpc>
                <a:spcPct val="90000"/>
              </a:lnSpc>
              <a:buNone/>
            </a:pPr>
            <a:r>
              <a:rPr lang="en-GB" dirty="0"/>
              <a:t>D</a:t>
            </a:r>
            <a:r>
              <a:rPr lang="en-GB" sz="2000" dirty="0"/>
              <a:t>eveloped in 1990s by Terence Love and Trudi Cooper to address some systems analysis limitations - ongoing</a:t>
            </a:r>
          </a:p>
          <a:p>
            <a:pPr>
              <a:lnSpc>
                <a:spcPct val="90000"/>
              </a:lnSpc>
            </a:pPr>
            <a:r>
              <a:rPr lang="en-GB" sz="2000" dirty="0"/>
              <a:t>Systems and sub-systems changing in boundaries, existence, purpose and ownership</a:t>
            </a:r>
          </a:p>
          <a:p>
            <a:pPr>
              <a:lnSpc>
                <a:spcPct val="90000"/>
              </a:lnSpc>
            </a:pPr>
            <a:r>
              <a:rPr lang="en-GB" dirty="0"/>
              <a:t>Incoherent boundaries</a:t>
            </a:r>
          </a:p>
          <a:p>
            <a:pPr>
              <a:lnSpc>
                <a:spcPct val="90000"/>
              </a:lnSpc>
            </a:pPr>
            <a:r>
              <a:rPr lang="en-GB" sz="2000" dirty="0"/>
              <a:t>2 feedback loop limitation on mental prediction of outcomes</a:t>
            </a:r>
          </a:p>
          <a:p>
            <a:pPr>
              <a:lnSpc>
                <a:spcPct val="90000"/>
              </a:lnSpc>
            </a:pPr>
            <a:r>
              <a:rPr lang="en-GB" sz="2000" dirty="0"/>
              <a:t>Coercive systems</a:t>
            </a:r>
          </a:p>
          <a:p>
            <a:pPr>
              <a:lnSpc>
                <a:spcPct val="90000"/>
              </a:lnSpc>
            </a:pPr>
            <a:r>
              <a:rPr lang="en-GB" sz="2000" dirty="0"/>
              <a:t>Wicked (and super-wicked) problems</a:t>
            </a:r>
          </a:p>
          <a:p>
            <a:pPr>
              <a:lnSpc>
                <a:spcPct val="90000"/>
              </a:lnSpc>
            </a:pPr>
            <a:r>
              <a:rPr lang="en-GB" dirty="0"/>
              <a:t>Hyper-complex  and chaotic systems</a:t>
            </a:r>
            <a:endParaRPr lang="en-GB" sz="2000" dirty="0"/>
          </a:p>
          <a:p>
            <a:pPr>
              <a:lnSpc>
                <a:spcPct val="90000"/>
              </a:lnSpc>
            </a:pPr>
            <a:r>
              <a:rPr lang="en-GB" sz="2000" dirty="0"/>
              <a:t>Corrupt systems</a:t>
            </a:r>
          </a:p>
          <a:p>
            <a:pPr>
              <a:lnSpc>
                <a:spcPct val="90000"/>
              </a:lnSpc>
            </a:pPr>
            <a:r>
              <a:rPr lang="en-GB" sz="2000" dirty="0"/>
              <a:t>Control of complex systems by less powerful actors</a:t>
            </a:r>
          </a:p>
          <a:p>
            <a:pPr>
              <a:lnSpc>
                <a:spcPct val="90000"/>
              </a:lnSpc>
            </a:pPr>
            <a:r>
              <a:rPr lang="en-GB" sz="2000" dirty="0"/>
              <a:t>Implications for systems theory of robotisation, automation, AI and ML</a:t>
            </a:r>
          </a:p>
          <a:p>
            <a:pPr>
              <a:lnSpc>
                <a:spcPct val="90000"/>
              </a:lnSpc>
            </a:pPr>
            <a:r>
              <a:rPr lang="en-GB" dirty="0"/>
              <a:t>Managing </a:t>
            </a:r>
            <a:r>
              <a:rPr lang="en-GB" sz="2000" dirty="0"/>
              <a:t>incoherent actions – e.g. surprise attacks</a:t>
            </a:r>
          </a:p>
        </p:txBody>
      </p:sp>
    </p:spTree>
    <p:extLst>
      <p:ext uri="{BB962C8B-B14F-4D97-AF65-F5344CB8AC3E}">
        <p14:creationId xmlns:p14="http://schemas.microsoft.com/office/powerpoint/2010/main" val="20645210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anim calcmode="lin" valueType="num">
                                      <p:cBhvr additive="base">
                                        <p:cTn id="37"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3">
                                            <p:txEl>
                                              <p:pRg st="6" end="6"/>
                                            </p:txEl>
                                          </p:spTgt>
                                        </p:tgtEl>
                                        <p:attrNameLst>
                                          <p:attrName>style.visibility</p:attrName>
                                        </p:attrNameLst>
                                      </p:cBhvr>
                                      <p:to>
                                        <p:strVal val="visible"/>
                                      </p:to>
                                    </p:set>
                                    <p:anim calcmode="lin" valueType="num">
                                      <p:cBhvr additive="base">
                                        <p:cTn id="43"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3">
                                            <p:txEl>
                                              <p:pRg st="7" end="7"/>
                                            </p:txEl>
                                          </p:spTgt>
                                        </p:tgtEl>
                                        <p:attrNameLst>
                                          <p:attrName>style.visibility</p:attrName>
                                        </p:attrNameLst>
                                      </p:cBhvr>
                                      <p:to>
                                        <p:strVal val="visible"/>
                                      </p:to>
                                    </p:set>
                                    <p:anim calcmode="lin" valueType="num">
                                      <p:cBhvr additive="base">
                                        <p:cTn id="49"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3">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grpId="0" nodeType="clickEffect">
                                  <p:stCondLst>
                                    <p:cond delay="0"/>
                                  </p:stCondLst>
                                  <p:childTnLst>
                                    <p:set>
                                      <p:cBhvr>
                                        <p:cTn id="54" dur="1" fill="hold">
                                          <p:stCondLst>
                                            <p:cond delay="0"/>
                                          </p:stCondLst>
                                        </p:cTn>
                                        <p:tgtEl>
                                          <p:spTgt spid="3">
                                            <p:txEl>
                                              <p:pRg st="8" end="8"/>
                                            </p:txEl>
                                          </p:spTgt>
                                        </p:tgtEl>
                                        <p:attrNameLst>
                                          <p:attrName>style.visibility</p:attrName>
                                        </p:attrNameLst>
                                      </p:cBhvr>
                                      <p:to>
                                        <p:strVal val="visible"/>
                                      </p:to>
                                    </p:set>
                                    <p:anim calcmode="lin" valueType="num">
                                      <p:cBhvr additive="base">
                                        <p:cTn id="55" dur="500" fill="hold"/>
                                        <p:tgtEl>
                                          <p:spTgt spid="3">
                                            <p:txEl>
                                              <p:pRg st="8" end="8"/>
                                            </p:txEl>
                                          </p:spTgt>
                                        </p:tgtEl>
                                        <p:attrNameLst>
                                          <p:attrName>ppt_x</p:attrName>
                                        </p:attrNameLst>
                                      </p:cBhvr>
                                      <p:tavLst>
                                        <p:tav tm="0">
                                          <p:val>
                                            <p:strVal val="#ppt_x"/>
                                          </p:val>
                                        </p:tav>
                                        <p:tav tm="100000">
                                          <p:val>
                                            <p:strVal val="#ppt_x"/>
                                          </p:val>
                                        </p:tav>
                                      </p:tavLst>
                                    </p:anim>
                                    <p:anim calcmode="lin" valueType="num">
                                      <p:cBhvr additive="base">
                                        <p:cTn id="56" dur="500" fill="hold"/>
                                        <p:tgtEl>
                                          <p:spTgt spid="3">
                                            <p:txEl>
                                              <p:pRg st="8" end="8"/>
                                            </p:txEl>
                                          </p:spTgt>
                                        </p:tgtEl>
                                        <p:attrNameLst>
                                          <p:attrName>ppt_y</p:attrName>
                                        </p:attrNameLst>
                                      </p:cBhvr>
                                      <p:tavLst>
                                        <p:tav tm="0">
                                          <p:val>
                                            <p:strVal val="1+#ppt_h/2"/>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2" presetClass="entr" presetSubtype="4" fill="hold" grpId="0" nodeType="clickEffect">
                                  <p:stCondLst>
                                    <p:cond delay="0"/>
                                  </p:stCondLst>
                                  <p:childTnLst>
                                    <p:set>
                                      <p:cBhvr>
                                        <p:cTn id="60" dur="1" fill="hold">
                                          <p:stCondLst>
                                            <p:cond delay="0"/>
                                          </p:stCondLst>
                                        </p:cTn>
                                        <p:tgtEl>
                                          <p:spTgt spid="3">
                                            <p:txEl>
                                              <p:pRg st="9" end="9"/>
                                            </p:txEl>
                                          </p:spTgt>
                                        </p:tgtEl>
                                        <p:attrNameLst>
                                          <p:attrName>style.visibility</p:attrName>
                                        </p:attrNameLst>
                                      </p:cBhvr>
                                      <p:to>
                                        <p:strVal val="visible"/>
                                      </p:to>
                                    </p:set>
                                    <p:anim calcmode="lin" valueType="num">
                                      <p:cBhvr additive="base">
                                        <p:cTn id="61" dur="500" fill="hold"/>
                                        <p:tgtEl>
                                          <p:spTgt spid="3">
                                            <p:txEl>
                                              <p:pRg st="9" end="9"/>
                                            </p:txEl>
                                          </p:spTgt>
                                        </p:tgtEl>
                                        <p:attrNameLst>
                                          <p:attrName>ppt_x</p:attrName>
                                        </p:attrNameLst>
                                      </p:cBhvr>
                                      <p:tavLst>
                                        <p:tav tm="0">
                                          <p:val>
                                            <p:strVal val="#ppt_x"/>
                                          </p:val>
                                        </p:tav>
                                        <p:tav tm="100000">
                                          <p:val>
                                            <p:strVal val="#ppt_x"/>
                                          </p:val>
                                        </p:tav>
                                      </p:tavLst>
                                    </p:anim>
                                    <p:anim calcmode="lin" valueType="num">
                                      <p:cBhvr additive="base">
                                        <p:cTn id="62" dur="500" fill="hold"/>
                                        <p:tgtEl>
                                          <p:spTgt spid="3">
                                            <p:txEl>
                                              <p:pRg st="9" end="9"/>
                                            </p:txEl>
                                          </p:spTgt>
                                        </p:tgtEl>
                                        <p:attrNameLst>
                                          <p:attrName>ppt_y</p:attrName>
                                        </p:attrNameLst>
                                      </p:cBhvr>
                                      <p:tavLst>
                                        <p:tav tm="0">
                                          <p:val>
                                            <p:strVal val="1+#ppt_h/2"/>
                                          </p:val>
                                        </p:tav>
                                        <p:tav tm="100000">
                                          <p:val>
                                            <p:strVal val="#ppt_y"/>
                                          </p:val>
                                        </p:tav>
                                      </p:tavLst>
                                    </p:anim>
                                  </p:childTnLst>
                                </p:cTn>
                              </p:par>
                            </p:childTnLst>
                          </p:cTn>
                        </p:par>
                      </p:childTnLst>
                    </p:cTn>
                  </p:par>
                  <p:par>
                    <p:cTn id="63" fill="hold">
                      <p:stCondLst>
                        <p:cond delay="indefinite"/>
                      </p:stCondLst>
                      <p:childTnLst>
                        <p:par>
                          <p:cTn id="64" fill="hold">
                            <p:stCondLst>
                              <p:cond delay="0"/>
                            </p:stCondLst>
                            <p:childTnLst>
                              <p:par>
                                <p:cTn id="65" presetID="2" presetClass="entr" presetSubtype="4" fill="hold" grpId="0" nodeType="clickEffect">
                                  <p:stCondLst>
                                    <p:cond delay="0"/>
                                  </p:stCondLst>
                                  <p:childTnLst>
                                    <p:set>
                                      <p:cBhvr>
                                        <p:cTn id="66" dur="1" fill="hold">
                                          <p:stCondLst>
                                            <p:cond delay="0"/>
                                          </p:stCondLst>
                                        </p:cTn>
                                        <p:tgtEl>
                                          <p:spTgt spid="3">
                                            <p:txEl>
                                              <p:pRg st="10" end="10"/>
                                            </p:txEl>
                                          </p:spTgt>
                                        </p:tgtEl>
                                        <p:attrNameLst>
                                          <p:attrName>style.visibility</p:attrName>
                                        </p:attrNameLst>
                                      </p:cBhvr>
                                      <p:to>
                                        <p:strVal val="visible"/>
                                      </p:to>
                                    </p:set>
                                    <p:anim calcmode="lin" valueType="num">
                                      <p:cBhvr additive="base">
                                        <p:cTn id="67" dur="500" fill="hold"/>
                                        <p:tgtEl>
                                          <p:spTgt spid="3">
                                            <p:txEl>
                                              <p:pRg st="10" end="10"/>
                                            </p:txEl>
                                          </p:spTgt>
                                        </p:tgtEl>
                                        <p:attrNameLst>
                                          <p:attrName>ppt_x</p:attrName>
                                        </p:attrNameLst>
                                      </p:cBhvr>
                                      <p:tavLst>
                                        <p:tav tm="0">
                                          <p:val>
                                            <p:strVal val="#ppt_x"/>
                                          </p:val>
                                        </p:tav>
                                        <p:tav tm="100000">
                                          <p:val>
                                            <p:strVal val="#ppt_x"/>
                                          </p:val>
                                        </p:tav>
                                      </p:tavLst>
                                    </p:anim>
                                    <p:anim calcmode="lin" valueType="num">
                                      <p:cBhvr additive="base">
                                        <p:cTn id="68" dur="500" fill="hold"/>
                                        <p:tgtEl>
                                          <p:spTgt spid="3">
                                            <p:txEl>
                                              <p:pRg st="10" end="1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2E8D72-A0D6-47F2-8449-4C6595136837}"/>
              </a:ext>
            </a:extLst>
          </p:cNvPr>
          <p:cNvSpPr>
            <a:spLocks noGrp="1"/>
          </p:cNvSpPr>
          <p:nvPr>
            <p:ph type="title"/>
          </p:nvPr>
        </p:nvSpPr>
        <p:spPr/>
        <p:txBody>
          <a:bodyPr/>
          <a:lstStyle/>
          <a:p>
            <a:r>
              <a:rPr lang="en-US" dirty="0"/>
              <a:t>What is Variety?</a:t>
            </a:r>
            <a:endParaRPr lang="en-AU" dirty="0"/>
          </a:p>
        </p:txBody>
      </p:sp>
      <p:sp>
        <p:nvSpPr>
          <p:cNvPr id="3" name="Content Placeholder 2">
            <a:extLst>
              <a:ext uri="{FF2B5EF4-FFF2-40B4-BE49-F238E27FC236}">
                <a16:creationId xmlns:a16="http://schemas.microsoft.com/office/drawing/2014/main" id="{0D58513B-777C-4A0A-8AAC-6263F8798D63}"/>
              </a:ext>
            </a:extLst>
          </p:cNvPr>
          <p:cNvSpPr>
            <a:spLocks noGrp="1"/>
          </p:cNvSpPr>
          <p:nvPr>
            <p:ph idx="1"/>
          </p:nvPr>
        </p:nvSpPr>
        <p:spPr>
          <a:xfrm>
            <a:off x="3869268" y="864108"/>
            <a:ext cx="7315200" cy="512871"/>
          </a:xfrm>
        </p:spPr>
        <p:txBody>
          <a:bodyPr/>
          <a:lstStyle/>
          <a:p>
            <a:pPr marL="0" indent="0">
              <a:buNone/>
            </a:pPr>
            <a:r>
              <a:rPr lang="en-US" b="1" dirty="0"/>
              <a:t>Variety</a:t>
            </a:r>
            <a:r>
              <a:rPr lang="en-US" dirty="0"/>
              <a:t> is the </a:t>
            </a:r>
            <a:r>
              <a:rPr lang="en-US" b="1" dirty="0"/>
              <a:t>number of possible states </a:t>
            </a:r>
            <a:r>
              <a:rPr lang="en-US" dirty="0"/>
              <a:t>of something</a:t>
            </a:r>
          </a:p>
        </p:txBody>
      </p:sp>
      <p:pic>
        <p:nvPicPr>
          <p:cNvPr id="5" name="Picture 4">
            <a:extLst>
              <a:ext uri="{FF2B5EF4-FFF2-40B4-BE49-F238E27FC236}">
                <a16:creationId xmlns:a16="http://schemas.microsoft.com/office/drawing/2014/main" id="{7C6825A4-CFE2-4260-9A15-4EBAD4E93436}"/>
              </a:ext>
            </a:extLst>
          </p:cNvPr>
          <p:cNvPicPr>
            <a:picLocks noChangeAspect="1"/>
          </p:cNvPicPr>
          <p:nvPr/>
        </p:nvPicPr>
        <p:blipFill rotWithShape="1">
          <a:blip r:embed="rId2">
            <a:extLst>
              <a:ext uri="{28A0092B-C50C-407E-A947-70E740481C1C}">
                <a14:useLocalDpi xmlns:a14="http://schemas.microsoft.com/office/drawing/2010/main" val="0"/>
              </a:ext>
            </a:extLst>
          </a:blip>
          <a:srcRect l="10113" t="8470" r="3792" b="3530"/>
          <a:stretch/>
        </p:blipFill>
        <p:spPr>
          <a:xfrm>
            <a:off x="4905488" y="1688950"/>
            <a:ext cx="4270784" cy="3277579"/>
          </a:xfrm>
          <a:prstGeom prst="rect">
            <a:avLst/>
          </a:prstGeom>
        </p:spPr>
      </p:pic>
      <p:sp>
        <p:nvSpPr>
          <p:cNvPr id="6" name="TextBox 5">
            <a:extLst>
              <a:ext uri="{FF2B5EF4-FFF2-40B4-BE49-F238E27FC236}">
                <a16:creationId xmlns:a16="http://schemas.microsoft.com/office/drawing/2014/main" id="{8B0BF492-A076-4F87-A4B0-4ABEDF35001F}"/>
              </a:ext>
            </a:extLst>
          </p:cNvPr>
          <p:cNvSpPr txBox="1"/>
          <p:nvPr/>
        </p:nvSpPr>
        <p:spPr>
          <a:xfrm>
            <a:off x="4961817" y="5278500"/>
            <a:ext cx="5472973" cy="369332"/>
          </a:xfrm>
          <a:prstGeom prst="rect">
            <a:avLst/>
          </a:prstGeom>
          <a:noFill/>
        </p:spPr>
        <p:txBody>
          <a:bodyPr wrap="none" rtlCol="0">
            <a:spAutoFit/>
          </a:bodyPr>
          <a:lstStyle/>
          <a:p>
            <a:r>
              <a:rPr lang="en-US" dirty="0"/>
              <a:t>Variety =  5  of </a:t>
            </a:r>
            <a:r>
              <a:rPr lang="en-US" dirty="0" err="1"/>
              <a:t>colour</a:t>
            </a:r>
            <a:r>
              <a:rPr lang="en-US" dirty="0"/>
              <a:t> of the cakes - CARDINALITY</a:t>
            </a:r>
            <a:endParaRPr lang="en-AU" dirty="0"/>
          </a:p>
        </p:txBody>
      </p:sp>
    </p:spTree>
    <p:extLst>
      <p:ext uri="{BB962C8B-B14F-4D97-AF65-F5344CB8AC3E}">
        <p14:creationId xmlns:p14="http://schemas.microsoft.com/office/powerpoint/2010/main" val="21904186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additive="base">
                                        <p:cTn id="13" dur="500" fill="hold"/>
                                        <p:tgtEl>
                                          <p:spTgt spid="5"/>
                                        </p:tgtEl>
                                        <p:attrNameLst>
                                          <p:attrName>ppt_x</p:attrName>
                                        </p:attrNameLst>
                                      </p:cBhvr>
                                      <p:tavLst>
                                        <p:tav tm="0">
                                          <p:val>
                                            <p:strVal val="#ppt_x"/>
                                          </p:val>
                                        </p:tav>
                                        <p:tav tm="100000">
                                          <p:val>
                                            <p:strVal val="#ppt_x"/>
                                          </p:val>
                                        </p:tav>
                                      </p:tavLst>
                                    </p:anim>
                                    <p:anim calcmode="lin" valueType="num">
                                      <p:cBhvr additive="base">
                                        <p:cTn id="14"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anim calcmode="lin" valueType="num">
                                      <p:cBhvr additive="base">
                                        <p:cTn id="19" dur="500" fill="hold"/>
                                        <p:tgtEl>
                                          <p:spTgt spid="6"/>
                                        </p:tgtEl>
                                        <p:attrNameLst>
                                          <p:attrName>ppt_x</p:attrName>
                                        </p:attrNameLst>
                                      </p:cBhvr>
                                      <p:tavLst>
                                        <p:tav tm="0">
                                          <p:val>
                                            <p:strVal val="#ppt_x"/>
                                          </p:val>
                                        </p:tav>
                                        <p:tav tm="100000">
                                          <p:val>
                                            <p:strVal val="#ppt_x"/>
                                          </p:val>
                                        </p:tav>
                                      </p:tavLst>
                                    </p:anim>
                                    <p:anim calcmode="lin" valueType="num">
                                      <p:cBhvr additive="base">
                                        <p:cTn id="20"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6"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847CEF-8D67-42D2-8D3E-22F00A040C36}"/>
              </a:ext>
            </a:extLst>
          </p:cNvPr>
          <p:cNvSpPr>
            <a:spLocks noGrp="1"/>
          </p:cNvSpPr>
          <p:nvPr>
            <p:ph type="title"/>
          </p:nvPr>
        </p:nvSpPr>
        <p:spPr>
          <a:xfrm>
            <a:off x="96819" y="1123837"/>
            <a:ext cx="3257124" cy="4601183"/>
          </a:xfrm>
        </p:spPr>
        <p:txBody>
          <a:bodyPr/>
          <a:lstStyle/>
          <a:p>
            <a:r>
              <a:rPr lang="en-US" dirty="0"/>
              <a:t>Variety space</a:t>
            </a:r>
            <a:br>
              <a:rPr lang="en-US" dirty="0"/>
            </a:br>
            <a:r>
              <a:rPr lang="en-US" dirty="0"/>
              <a:t>multidimensional</a:t>
            </a:r>
            <a:endParaRPr lang="en-AU" dirty="0"/>
          </a:p>
        </p:txBody>
      </p:sp>
      <p:sp>
        <p:nvSpPr>
          <p:cNvPr id="4" name="Content Placeholder 2">
            <a:extLst>
              <a:ext uri="{FF2B5EF4-FFF2-40B4-BE49-F238E27FC236}">
                <a16:creationId xmlns:a16="http://schemas.microsoft.com/office/drawing/2014/main" id="{0749F115-A98B-4AA1-A3C7-36408936E526}"/>
              </a:ext>
            </a:extLst>
          </p:cNvPr>
          <p:cNvSpPr>
            <a:spLocks noGrp="1"/>
          </p:cNvSpPr>
          <p:nvPr>
            <p:ph idx="1"/>
          </p:nvPr>
        </p:nvSpPr>
        <p:spPr>
          <a:xfrm>
            <a:off x="3669535" y="3506994"/>
            <a:ext cx="4013388" cy="1638988"/>
          </a:xfrm>
        </p:spPr>
        <p:txBody>
          <a:bodyPr>
            <a:normAutofit/>
          </a:bodyPr>
          <a:lstStyle/>
          <a:p>
            <a:r>
              <a:rPr lang="en-US" dirty="0"/>
              <a:t>The additional </a:t>
            </a:r>
            <a:r>
              <a:rPr lang="en-US" b="1" dirty="0"/>
              <a:t>variety</a:t>
            </a:r>
            <a:r>
              <a:rPr lang="en-US" dirty="0"/>
              <a:t> of handles, size, materials, style, coating </a:t>
            </a:r>
            <a:r>
              <a:rPr lang="en-US" dirty="0" err="1"/>
              <a:t>etc</a:t>
            </a:r>
            <a:r>
              <a:rPr lang="en-US" dirty="0"/>
              <a:t> can be represented in multiple dimensions in variety space</a:t>
            </a:r>
            <a:endParaRPr lang="en-AU" dirty="0"/>
          </a:p>
        </p:txBody>
      </p:sp>
      <p:grpSp>
        <p:nvGrpSpPr>
          <p:cNvPr id="6" name="Group 5">
            <a:extLst>
              <a:ext uri="{FF2B5EF4-FFF2-40B4-BE49-F238E27FC236}">
                <a16:creationId xmlns:a16="http://schemas.microsoft.com/office/drawing/2014/main" id="{49748FFC-A4D2-48E2-AEFA-25AF5ABF610E}"/>
              </a:ext>
            </a:extLst>
          </p:cNvPr>
          <p:cNvGrpSpPr/>
          <p:nvPr/>
        </p:nvGrpSpPr>
        <p:grpSpPr>
          <a:xfrm>
            <a:off x="8509298" y="3429000"/>
            <a:ext cx="3143923" cy="2135806"/>
            <a:chOff x="3778773" y="3157766"/>
            <a:chExt cx="3732756" cy="2320446"/>
          </a:xfrm>
        </p:grpSpPr>
        <p:sp>
          <p:nvSpPr>
            <p:cNvPr id="7" name="Cloud 6">
              <a:extLst>
                <a:ext uri="{FF2B5EF4-FFF2-40B4-BE49-F238E27FC236}">
                  <a16:creationId xmlns:a16="http://schemas.microsoft.com/office/drawing/2014/main" id="{B0E47641-496F-4CF5-A1CB-219942A1A103}"/>
                </a:ext>
              </a:extLst>
            </p:cNvPr>
            <p:cNvSpPr/>
            <p:nvPr/>
          </p:nvSpPr>
          <p:spPr>
            <a:xfrm>
              <a:off x="3778773" y="3157766"/>
              <a:ext cx="3732756" cy="2320446"/>
            </a:xfrm>
            <a:prstGeom prst="cloud">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8" name="Arrow: Up 7">
              <a:extLst>
                <a:ext uri="{FF2B5EF4-FFF2-40B4-BE49-F238E27FC236}">
                  <a16:creationId xmlns:a16="http://schemas.microsoft.com/office/drawing/2014/main" id="{B58889FE-CE9B-49A4-8E88-919D36B791A0}"/>
                </a:ext>
              </a:extLst>
            </p:cNvPr>
            <p:cNvSpPr/>
            <p:nvPr/>
          </p:nvSpPr>
          <p:spPr>
            <a:xfrm rot="20243761">
              <a:off x="4740611" y="3925532"/>
              <a:ext cx="84596" cy="1039847"/>
            </a:xfrm>
            <a:prstGeom prst="upArrow">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AU"/>
            </a:p>
          </p:txBody>
        </p:sp>
        <p:sp>
          <p:nvSpPr>
            <p:cNvPr id="9" name="TextBox 8">
              <a:extLst>
                <a:ext uri="{FF2B5EF4-FFF2-40B4-BE49-F238E27FC236}">
                  <a16:creationId xmlns:a16="http://schemas.microsoft.com/office/drawing/2014/main" id="{BBC4F161-A9A3-4AEA-ABF7-CCAE0D688817}"/>
                </a:ext>
              </a:extLst>
            </p:cNvPr>
            <p:cNvSpPr txBox="1"/>
            <p:nvPr/>
          </p:nvSpPr>
          <p:spPr>
            <a:xfrm>
              <a:off x="4894110" y="3395978"/>
              <a:ext cx="2487052" cy="553998"/>
            </a:xfrm>
            <a:prstGeom prst="rect">
              <a:avLst/>
            </a:prstGeom>
            <a:noFill/>
          </p:spPr>
          <p:txBody>
            <a:bodyPr wrap="square" rtlCol="0">
              <a:spAutoFit/>
            </a:bodyPr>
            <a:lstStyle/>
            <a:p>
              <a:r>
                <a:rPr lang="en-US" sz="1500" b="1" dirty="0">
                  <a:solidFill>
                    <a:schemeClr val="bg1"/>
                  </a:solidFill>
                </a:rPr>
                <a:t>Multidimensional</a:t>
              </a:r>
            </a:p>
            <a:p>
              <a:r>
                <a:rPr lang="en-US" sz="1500" b="1" dirty="0">
                  <a:solidFill>
                    <a:schemeClr val="bg1"/>
                  </a:solidFill>
                </a:rPr>
                <a:t>Variety space for cups</a:t>
              </a:r>
              <a:endParaRPr lang="en-AU" sz="1500" b="1" dirty="0">
                <a:solidFill>
                  <a:schemeClr val="bg1"/>
                </a:solidFill>
              </a:endParaRPr>
            </a:p>
          </p:txBody>
        </p:sp>
        <p:sp>
          <p:nvSpPr>
            <p:cNvPr id="10" name="Arrow: Up 9">
              <a:extLst>
                <a:ext uri="{FF2B5EF4-FFF2-40B4-BE49-F238E27FC236}">
                  <a16:creationId xmlns:a16="http://schemas.microsoft.com/office/drawing/2014/main" id="{ABF434F9-E31E-47B6-90ED-3541BBF54414}"/>
                </a:ext>
              </a:extLst>
            </p:cNvPr>
            <p:cNvSpPr/>
            <p:nvPr/>
          </p:nvSpPr>
          <p:spPr>
            <a:xfrm rot="2051698" flipH="1">
              <a:off x="5158464" y="4220026"/>
              <a:ext cx="38234" cy="721775"/>
            </a:xfrm>
            <a:prstGeom prst="upArrow">
              <a:avLst/>
            </a:prstGeom>
            <a:solidFill>
              <a:schemeClr val="accent6">
                <a:lumMod val="75000"/>
              </a:schemeClr>
            </a:solidFill>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AU"/>
            </a:p>
          </p:txBody>
        </p:sp>
        <p:sp>
          <p:nvSpPr>
            <p:cNvPr id="11" name="Arrow: Up 10">
              <a:extLst>
                <a:ext uri="{FF2B5EF4-FFF2-40B4-BE49-F238E27FC236}">
                  <a16:creationId xmlns:a16="http://schemas.microsoft.com/office/drawing/2014/main" id="{98ABA74D-8C44-438D-B567-669E7F97B16B}"/>
                </a:ext>
              </a:extLst>
            </p:cNvPr>
            <p:cNvSpPr/>
            <p:nvPr/>
          </p:nvSpPr>
          <p:spPr>
            <a:xfrm rot="4750433">
              <a:off x="5352459" y="4378070"/>
              <a:ext cx="102401" cy="859058"/>
            </a:xfrm>
            <a:prstGeom prst="upArrow">
              <a:avLst/>
            </a:prstGeom>
            <a:solidFill>
              <a:schemeClr val="bg2">
                <a:lumMod val="20000"/>
                <a:lumOff val="80000"/>
              </a:schemeClr>
            </a:solidFill>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AU"/>
            </a:p>
          </p:txBody>
        </p:sp>
        <p:sp>
          <p:nvSpPr>
            <p:cNvPr id="12" name="Arrow: Up 11">
              <a:extLst>
                <a:ext uri="{FF2B5EF4-FFF2-40B4-BE49-F238E27FC236}">
                  <a16:creationId xmlns:a16="http://schemas.microsoft.com/office/drawing/2014/main" id="{0E479988-B5E5-49F3-9E6E-6DC53B4DFBA1}"/>
                </a:ext>
              </a:extLst>
            </p:cNvPr>
            <p:cNvSpPr/>
            <p:nvPr/>
          </p:nvSpPr>
          <p:spPr>
            <a:xfrm rot="6224750" flipH="1">
              <a:off x="5334392" y="4597438"/>
              <a:ext cx="150354" cy="851483"/>
            </a:xfrm>
            <a:prstGeom prst="upArrow">
              <a:avLst/>
            </a:prstGeom>
            <a:solidFill>
              <a:srgbClr val="00B050"/>
            </a:solidFill>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AU"/>
            </a:p>
          </p:txBody>
        </p:sp>
      </p:grpSp>
      <p:pic>
        <p:nvPicPr>
          <p:cNvPr id="13" name="Picture 12">
            <a:extLst>
              <a:ext uri="{FF2B5EF4-FFF2-40B4-BE49-F238E27FC236}">
                <a16:creationId xmlns:a16="http://schemas.microsoft.com/office/drawing/2014/main" id="{9D0F13B5-BC60-4F8A-8EFE-78A004F8E4E8}"/>
              </a:ext>
            </a:extLst>
          </p:cNvPr>
          <p:cNvPicPr>
            <a:picLocks noChangeAspect="1"/>
          </p:cNvPicPr>
          <p:nvPr/>
        </p:nvPicPr>
        <p:blipFill rotWithShape="1">
          <a:blip r:embed="rId2"/>
          <a:srcRect t="19726" b="13182"/>
          <a:stretch/>
        </p:blipFill>
        <p:spPr>
          <a:xfrm>
            <a:off x="3858239" y="798115"/>
            <a:ext cx="4728575" cy="2379379"/>
          </a:xfrm>
          <a:prstGeom prst="rect">
            <a:avLst/>
          </a:prstGeom>
        </p:spPr>
      </p:pic>
    </p:spTree>
    <p:extLst>
      <p:ext uri="{BB962C8B-B14F-4D97-AF65-F5344CB8AC3E}">
        <p14:creationId xmlns:p14="http://schemas.microsoft.com/office/powerpoint/2010/main" val="217725863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DEAF10-54B8-44BC-9B3D-0DF237B20887}"/>
              </a:ext>
            </a:extLst>
          </p:cNvPr>
          <p:cNvSpPr>
            <a:spLocks noGrp="1"/>
          </p:cNvSpPr>
          <p:nvPr>
            <p:ph type="title"/>
          </p:nvPr>
        </p:nvSpPr>
        <p:spPr>
          <a:xfrm>
            <a:off x="0" y="1123837"/>
            <a:ext cx="3337601" cy="4601183"/>
          </a:xfrm>
        </p:spPr>
        <p:txBody>
          <a:bodyPr/>
          <a:lstStyle/>
          <a:p>
            <a:r>
              <a:rPr lang="en-US" dirty="0"/>
              <a:t>Variety Dynamics</a:t>
            </a:r>
            <a:endParaRPr lang="en-AU" dirty="0"/>
          </a:p>
        </p:txBody>
      </p:sp>
      <p:sp>
        <p:nvSpPr>
          <p:cNvPr id="4" name="Cloud 3">
            <a:extLst>
              <a:ext uri="{FF2B5EF4-FFF2-40B4-BE49-F238E27FC236}">
                <a16:creationId xmlns:a16="http://schemas.microsoft.com/office/drawing/2014/main" id="{9C5C84F2-965B-4C8C-955E-64767E0636D2}"/>
              </a:ext>
            </a:extLst>
          </p:cNvPr>
          <p:cNvSpPr/>
          <p:nvPr/>
        </p:nvSpPr>
        <p:spPr>
          <a:xfrm>
            <a:off x="4625787" y="1123837"/>
            <a:ext cx="6433259" cy="5183571"/>
          </a:xfrm>
          <a:prstGeom prst="cloud">
            <a:avLst/>
          </a:prstGeom>
          <a:solidFill>
            <a:schemeClr val="accent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5" name="Cloud 4">
            <a:extLst>
              <a:ext uri="{FF2B5EF4-FFF2-40B4-BE49-F238E27FC236}">
                <a16:creationId xmlns:a16="http://schemas.microsoft.com/office/drawing/2014/main" id="{79D7BC51-2D34-4A9F-A230-82F1FF81C648}"/>
              </a:ext>
            </a:extLst>
          </p:cNvPr>
          <p:cNvSpPr/>
          <p:nvPr/>
        </p:nvSpPr>
        <p:spPr>
          <a:xfrm>
            <a:off x="7400493" y="2847168"/>
            <a:ext cx="3587456" cy="1805126"/>
          </a:xfrm>
          <a:prstGeom prst="cloud">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6" name="Arrow: Up 5">
            <a:extLst>
              <a:ext uri="{FF2B5EF4-FFF2-40B4-BE49-F238E27FC236}">
                <a16:creationId xmlns:a16="http://schemas.microsoft.com/office/drawing/2014/main" id="{F4FE3C36-80CF-4A4F-A800-36061422BA84}"/>
              </a:ext>
            </a:extLst>
          </p:cNvPr>
          <p:cNvSpPr/>
          <p:nvPr/>
        </p:nvSpPr>
        <p:spPr>
          <a:xfrm rot="20243761">
            <a:off x="8546052" y="3409276"/>
            <a:ext cx="81304" cy="808920"/>
          </a:xfrm>
          <a:prstGeom prst="upArrow">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AU"/>
          </a:p>
        </p:txBody>
      </p:sp>
      <p:sp>
        <p:nvSpPr>
          <p:cNvPr id="7" name="TextBox 6">
            <a:extLst>
              <a:ext uri="{FF2B5EF4-FFF2-40B4-BE49-F238E27FC236}">
                <a16:creationId xmlns:a16="http://schemas.microsoft.com/office/drawing/2014/main" id="{33B857D7-978C-4F8E-9096-7022C989CBE8}"/>
              </a:ext>
            </a:extLst>
          </p:cNvPr>
          <p:cNvSpPr txBox="1"/>
          <p:nvPr/>
        </p:nvSpPr>
        <p:spPr>
          <a:xfrm>
            <a:off x="7905737" y="3225052"/>
            <a:ext cx="2269647" cy="323165"/>
          </a:xfrm>
          <a:prstGeom prst="rect">
            <a:avLst/>
          </a:prstGeom>
          <a:noFill/>
        </p:spPr>
        <p:txBody>
          <a:bodyPr wrap="square" rtlCol="0">
            <a:spAutoFit/>
          </a:bodyPr>
          <a:lstStyle/>
          <a:p>
            <a:r>
              <a:rPr lang="en-US" sz="1500" b="1" dirty="0">
                <a:solidFill>
                  <a:schemeClr val="accent3">
                    <a:lumMod val="50000"/>
                  </a:schemeClr>
                </a:solidFill>
              </a:rPr>
              <a:t>Variety -  Guardians </a:t>
            </a:r>
            <a:endParaRPr lang="en-AU" sz="1500" b="1" dirty="0">
              <a:solidFill>
                <a:schemeClr val="accent3">
                  <a:lumMod val="50000"/>
                </a:schemeClr>
              </a:solidFill>
            </a:endParaRPr>
          </a:p>
        </p:txBody>
      </p:sp>
      <p:sp>
        <p:nvSpPr>
          <p:cNvPr id="8" name="Arrow: Up 7">
            <a:extLst>
              <a:ext uri="{FF2B5EF4-FFF2-40B4-BE49-F238E27FC236}">
                <a16:creationId xmlns:a16="http://schemas.microsoft.com/office/drawing/2014/main" id="{2256BC3C-3C89-4E23-8F49-52FF172CB95C}"/>
              </a:ext>
            </a:extLst>
          </p:cNvPr>
          <p:cNvSpPr/>
          <p:nvPr/>
        </p:nvSpPr>
        <p:spPr>
          <a:xfrm rot="2051698" flipH="1">
            <a:off x="8893956" y="3647326"/>
            <a:ext cx="45719" cy="561484"/>
          </a:xfrm>
          <a:prstGeom prst="upArrow">
            <a:avLst/>
          </a:prstGeom>
          <a:solidFill>
            <a:schemeClr val="accent6">
              <a:lumMod val="75000"/>
            </a:schemeClr>
          </a:solidFill>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AU"/>
          </a:p>
        </p:txBody>
      </p:sp>
      <p:sp>
        <p:nvSpPr>
          <p:cNvPr id="9" name="Arrow: Up 8">
            <a:extLst>
              <a:ext uri="{FF2B5EF4-FFF2-40B4-BE49-F238E27FC236}">
                <a16:creationId xmlns:a16="http://schemas.microsoft.com/office/drawing/2014/main" id="{4606C646-CC39-4777-B394-48D97D9E0571}"/>
              </a:ext>
            </a:extLst>
          </p:cNvPr>
          <p:cNvSpPr/>
          <p:nvPr/>
        </p:nvSpPr>
        <p:spPr>
          <a:xfrm rot="4750433">
            <a:off x="9091412" y="3680028"/>
            <a:ext cx="79660" cy="825619"/>
          </a:xfrm>
          <a:prstGeom prst="upArrow">
            <a:avLst/>
          </a:prstGeom>
          <a:solidFill>
            <a:schemeClr val="bg2">
              <a:lumMod val="20000"/>
              <a:lumOff val="80000"/>
            </a:schemeClr>
          </a:solidFill>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AU"/>
          </a:p>
        </p:txBody>
      </p:sp>
      <p:sp>
        <p:nvSpPr>
          <p:cNvPr id="10" name="Arrow: Up 9">
            <a:extLst>
              <a:ext uri="{FF2B5EF4-FFF2-40B4-BE49-F238E27FC236}">
                <a16:creationId xmlns:a16="http://schemas.microsoft.com/office/drawing/2014/main" id="{659B1943-C788-4500-A95F-70D278C81D66}"/>
              </a:ext>
            </a:extLst>
          </p:cNvPr>
          <p:cNvSpPr/>
          <p:nvPr/>
        </p:nvSpPr>
        <p:spPr>
          <a:xfrm rot="6224750" flipH="1">
            <a:off x="9026050" y="3878285"/>
            <a:ext cx="116964" cy="818339"/>
          </a:xfrm>
          <a:prstGeom prst="upArrow">
            <a:avLst/>
          </a:prstGeom>
          <a:solidFill>
            <a:srgbClr val="00B050"/>
          </a:solidFill>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AU"/>
          </a:p>
        </p:txBody>
      </p:sp>
      <p:sp>
        <p:nvSpPr>
          <p:cNvPr id="11" name="Cloud 10">
            <a:extLst>
              <a:ext uri="{FF2B5EF4-FFF2-40B4-BE49-F238E27FC236}">
                <a16:creationId xmlns:a16="http://schemas.microsoft.com/office/drawing/2014/main" id="{9DC97704-EFE6-4CB4-9E17-906841F62E54}"/>
              </a:ext>
            </a:extLst>
          </p:cNvPr>
          <p:cNvSpPr/>
          <p:nvPr/>
        </p:nvSpPr>
        <p:spPr>
          <a:xfrm>
            <a:off x="5205988" y="3763099"/>
            <a:ext cx="3587456" cy="1805126"/>
          </a:xfrm>
          <a:prstGeom prst="cloud">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12" name="Arrow: Up 11">
            <a:extLst>
              <a:ext uri="{FF2B5EF4-FFF2-40B4-BE49-F238E27FC236}">
                <a16:creationId xmlns:a16="http://schemas.microsoft.com/office/drawing/2014/main" id="{0959A9D3-06CA-4B63-86FF-4815FE29BCFB}"/>
              </a:ext>
            </a:extLst>
          </p:cNvPr>
          <p:cNvSpPr/>
          <p:nvPr/>
        </p:nvSpPr>
        <p:spPr>
          <a:xfrm rot="20243761">
            <a:off x="6324100" y="4210985"/>
            <a:ext cx="81304" cy="808920"/>
          </a:xfrm>
          <a:prstGeom prst="upArrow">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AU"/>
          </a:p>
        </p:txBody>
      </p:sp>
      <p:sp>
        <p:nvSpPr>
          <p:cNvPr id="13" name="TextBox 12">
            <a:extLst>
              <a:ext uri="{FF2B5EF4-FFF2-40B4-BE49-F238E27FC236}">
                <a16:creationId xmlns:a16="http://schemas.microsoft.com/office/drawing/2014/main" id="{BEE89B29-E20E-4A40-B5F4-7DFFE1C7F2EC}"/>
              </a:ext>
            </a:extLst>
          </p:cNvPr>
          <p:cNvSpPr txBox="1"/>
          <p:nvPr/>
        </p:nvSpPr>
        <p:spPr>
          <a:xfrm>
            <a:off x="5764881" y="4072481"/>
            <a:ext cx="2536948" cy="323165"/>
          </a:xfrm>
          <a:prstGeom prst="rect">
            <a:avLst/>
          </a:prstGeom>
          <a:noFill/>
        </p:spPr>
        <p:txBody>
          <a:bodyPr wrap="square" rtlCol="0">
            <a:spAutoFit/>
          </a:bodyPr>
          <a:lstStyle/>
          <a:p>
            <a:r>
              <a:rPr lang="en-US" sz="1500" b="1" dirty="0">
                <a:solidFill>
                  <a:schemeClr val="accent3">
                    <a:lumMod val="50000"/>
                  </a:schemeClr>
                </a:solidFill>
              </a:rPr>
              <a:t>Variety – Crime targets</a:t>
            </a:r>
            <a:endParaRPr lang="en-AU" sz="1500" b="1" dirty="0">
              <a:solidFill>
                <a:schemeClr val="accent3">
                  <a:lumMod val="50000"/>
                </a:schemeClr>
              </a:solidFill>
            </a:endParaRPr>
          </a:p>
        </p:txBody>
      </p:sp>
      <p:sp>
        <p:nvSpPr>
          <p:cNvPr id="14" name="Arrow: Up 13">
            <a:extLst>
              <a:ext uri="{FF2B5EF4-FFF2-40B4-BE49-F238E27FC236}">
                <a16:creationId xmlns:a16="http://schemas.microsoft.com/office/drawing/2014/main" id="{B06C5618-7B2D-41D1-8903-C7F87E3A05A9}"/>
              </a:ext>
            </a:extLst>
          </p:cNvPr>
          <p:cNvSpPr/>
          <p:nvPr/>
        </p:nvSpPr>
        <p:spPr>
          <a:xfrm rot="2051698" flipH="1">
            <a:off x="6672003" y="4449034"/>
            <a:ext cx="45719" cy="561484"/>
          </a:xfrm>
          <a:prstGeom prst="upArrow">
            <a:avLst/>
          </a:prstGeom>
          <a:solidFill>
            <a:schemeClr val="accent6">
              <a:lumMod val="75000"/>
            </a:schemeClr>
          </a:solidFill>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AU"/>
          </a:p>
        </p:txBody>
      </p:sp>
      <p:sp>
        <p:nvSpPr>
          <p:cNvPr id="15" name="Arrow: Up 14">
            <a:extLst>
              <a:ext uri="{FF2B5EF4-FFF2-40B4-BE49-F238E27FC236}">
                <a16:creationId xmlns:a16="http://schemas.microsoft.com/office/drawing/2014/main" id="{E31E9942-B789-4E08-A431-5EBD463F2566}"/>
              </a:ext>
            </a:extLst>
          </p:cNvPr>
          <p:cNvSpPr/>
          <p:nvPr/>
        </p:nvSpPr>
        <p:spPr>
          <a:xfrm rot="4750433">
            <a:off x="6869460" y="4481737"/>
            <a:ext cx="79660" cy="825619"/>
          </a:xfrm>
          <a:prstGeom prst="upArrow">
            <a:avLst/>
          </a:prstGeom>
          <a:solidFill>
            <a:schemeClr val="bg2">
              <a:lumMod val="20000"/>
              <a:lumOff val="80000"/>
            </a:schemeClr>
          </a:solidFill>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AU"/>
          </a:p>
        </p:txBody>
      </p:sp>
      <p:sp>
        <p:nvSpPr>
          <p:cNvPr id="16" name="Arrow: Up 15">
            <a:extLst>
              <a:ext uri="{FF2B5EF4-FFF2-40B4-BE49-F238E27FC236}">
                <a16:creationId xmlns:a16="http://schemas.microsoft.com/office/drawing/2014/main" id="{E90FAD47-CDBF-443A-A3C1-68A41660BF21}"/>
              </a:ext>
            </a:extLst>
          </p:cNvPr>
          <p:cNvSpPr/>
          <p:nvPr/>
        </p:nvSpPr>
        <p:spPr>
          <a:xfrm rot="6224750" flipH="1">
            <a:off x="6804098" y="4679994"/>
            <a:ext cx="116964" cy="818339"/>
          </a:xfrm>
          <a:prstGeom prst="upArrow">
            <a:avLst/>
          </a:prstGeom>
          <a:solidFill>
            <a:srgbClr val="00B050"/>
          </a:solidFill>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AU"/>
          </a:p>
        </p:txBody>
      </p:sp>
      <p:sp>
        <p:nvSpPr>
          <p:cNvPr id="17" name="Cloud 16">
            <a:extLst>
              <a:ext uri="{FF2B5EF4-FFF2-40B4-BE49-F238E27FC236}">
                <a16:creationId xmlns:a16="http://schemas.microsoft.com/office/drawing/2014/main" id="{AE479DD8-1403-4A3A-8434-F5E23E1EFA5A}"/>
              </a:ext>
            </a:extLst>
          </p:cNvPr>
          <p:cNvSpPr/>
          <p:nvPr/>
        </p:nvSpPr>
        <p:spPr>
          <a:xfrm>
            <a:off x="5462673" y="2124874"/>
            <a:ext cx="3067642" cy="1450223"/>
          </a:xfrm>
          <a:prstGeom prst="cloud">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18" name="Arrow: Up 17">
            <a:extLst>
              <a:ext uri="{FF2B5EF4-FFF2-40B4-BE49-F238E27FC236}">
                <a16:creationId xmlns:a16="http://schemas.microsoft.com/office/drawing/2014/main" id="{2C739D75-9086-4574-A910-041851E29730}"/>
              </a:ext>
            </a:extLst>
          </p:cNvPr>
          <p:cNvSpPr/>
          <p:nvPr/>
        </p:nvSpPr>
        <p:spPr>
          <a:xfrm rot="20243761">
            <a:off x="6419158" y="2484758"/>
            <a:ext cx="69523" cy="649879"/>
          </a:xfrm>
          <a:prstGeom prst="upArrow">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AU"/>
          </a:p>
        </p:txBody>
      </p:sp>
      <p:sp>
        <p:nvSpPr>
          <p:cNvPr id="19" name="TextBox 18">
            <a:extLst>
              <a:ext uri="{FF2B5EF4-FFF2-40B4-BE49-F238E27FC236}">
                <a16:creationId xmlns:a16="http://schemas.microsoft.com/office/drawing/2014/main" id="{415358FA-0576-4E63-BB2C-C07CB0DCA6FB}"/>
              </a:ext>
            </a:extLst>
          </p:cNvPr>
          <p:cNvSpPr txBox="1"/>
          <p:nvPr/>
        </p:nvSpPr>
        <p:spPr>
          <a:xfrm>
            <a:off x="5670634" y="2346453"/>
            <a:ext cx="3250894" cy="323165"/>
          </a:xfrm>
          <a:prstGeom prst="rect">
            <a:avLst/>
          </a:prstGeom>
          <a:noFill/>
        </p:spPr>
        <p:txBody>
          <a:bodyPr wrap="square" rtlCol="0">
            <a:spAutoFit/>
          </a:bodyPr>
          <a:lstStyle/>
          <a:p>
            <a:r>
              <a:rPr lang="en-US" sz="1500" b="1" dirty="0">
                <a:solidFill>
                  <a:schemeClr val="accent3">
                    <a:lumMod val="50000"/>
                  </a:schemeClr>
                </a:solidFill>
              </a:rPr>
              <a:t>Variety –  Motivated criminals</a:t>
            </a:r>
            <a:endParaRPr lang="en-AU" sz="1500" b="1" dirty="0">
              <a:solidFill>
                <a:schemeClr val="accent3">
                  <a:lumMod val="50000"/>
                </a:schemeClr>
              </a:solidFill>
            </a:endParaRPr>
          </a:p>
        </p:txBody>
      </p:sp>
      <p:sp>
        <p:nvSpPr>
          <p:cNvPr id="20" name="Arrow: Up 19">
            <a:extLst>
              <a:ext uri="{FF2B5EF4-FFF2-40B4-BE49-F238E27FC236}">
                <a16:creationId xmlns:a16="http://schemas.microsoft.com/office/drawing/2014/main" id="{415D8F12-B66B-474A-9499-B10DCB58EB83}"/>
              </a:ext>
            </a:extLst>
          </p:cNvPr>
          <p:cNvSpPr/>
          <p:nvPr/>
        </p:nvSpPr>
        <p:spPr>
          <a:xfrm rot="2051698" flipH="1">
            <a:off x="6709826" y="2673924"/>
            <a:ext cx="45719" cy="451091"/>
          </a:xfrm>
          <a:prstGeom prst="upArrow">
            <a:avLst/>
          </a:prstGeom>
          <a:solidFill>
            <a:schemeClr val="accent6">
              <a:lumMod val="75000"/>
            </a:schemeClr>
          </a:solidFill>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AU"/>
          </a:p>
        </p:txBody>
      </p:sp>
      <p:sp>
        <p:nvSpPr>
          <p:cNvPr id="21" name="Arrow: Up 20">
            <a:extLst>
              <a:ext uri="{FF2B5EF4-FFF2-40B4-BE49-F238E27FC236}">
                <a16:creationId xmlns:a16="http://schemas.microsoft.com/office/drawing/2014/main" id="{D96F145A-4BE3-4832-B9B4-90930BFB2B89}"/>
              </a:ext>
            </a:extLst>
          </p:cNvPr>
          <p:cNvSpPr/>
          <p:nvPr/>
        </p:nvSpPr>
        <p:spPr>
          <a:xfrm rot="4750433">
            <a:off x="6887191" y="2681145"/>
            <a:ext cx="63999" cy="705989"/>
          </a:xfrm>
          <a:prstGeom prst="upArrow">
            <a:avLst/>
          </a:prstGeom>
          <a:solidFill>
            <a:schemeClr val="bg2">
              <a:lumMod val="20000"/>
              <a:lumOff val="80000"/>
            </a:schemeClr>
          </a:solidFill>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AU"/>
          </a:p>
        </p:txBody>
      </p:sp>
      <p:sp>
        <p:nvSpPr>
          <p:cNvPr id="22" name="Arrow: Up 21">
            <a:extLst>
              <a:ext uri="{FF2B5EF4-FFF2-40B4-BE49-F238E27FC236}">
                <a16:creationId xmlns:a16="http://schemas.microsoft.com/office/drawing/2014/main" id="{A39E4BE2-D245-4709-95B2-9D69FF047C08}"/>
              </a:ext>
            </a:extLst>
          </p:cNvPr>
          <p:cNvSpPr/>
          <p:nvPr/>
        </p:nvSpPr>
        <p:spPr>
          <a:xfrm rot="6224750" flipH="1">
            <a:off x="6832212" y="2840007"/>
            <a:ext cx="93968" cy="699764"/>
          </a:xfrm>
          <a:prstGeom prst="upArrow">
            <a:avLst/>
          </a:prstGeom>
          <a:solidFill>
            <a:srgbClr val="00B050"/>
          </a:solidFill>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AU"/>
          </a:p>
        </p:txBody>
      </p:sp>
      <p:sp>
        <p:nvSpPr>
          <p:cNvPr id="23" name="TextBox 22">
            <a:extLst>
              <a:ext uri="{FF2B5EF4-FFF2-40B4-BE49-F238E27FC236}">
                <a16:creationId xmlns:a16="http://schemas.microsoft.com/office/drawing/2014/main" id="{5DF22B5E-5172-44AD-94A0-3CCC69A59C9C}"/>
              </a:ext>
            </a:extLst>
          </p:cNvPr>
          <p:cNvSpPr txBox="1"/>
          <p:nvPr/>
        </p:nvSpPr>
        <p:spPr>
          <a:xfrm>
            <a:off x="7151498" y="1717244"/>
            <a:ext cx="4590488" cy="369332"/>
          </a:xfrm>
          <a:prstGeom prst="rect">
            <a:avLst/>
          </a:prstGeom>
          <a:noFill/>
        </p:spPr>
        <p:txBody>
          <a:bodyPr wrap="square" rtlCol="0">
            <a:spAutoFit/>
          </a:bodyPr>
          <a:lstStyle/>
          <a:p>
            <a:r>
              <a:rPr lang="en-US" b="1" dirty="0">
                <a:solidFill>
                  <a:srgbClr val="FF0000"/>
                </a:solidFill>
              </a:rPr>
              <a:t>Variety distribution – crime triangle</a:t>
            </a:r>
            <a:endParaRPr lang="en-AU" b="1" dirty="0">
              <a:solidFill>
                <a:srgbClr val="FF0000"/>
              </a:solidFill>
            </a:endParaRPr>
          </a:p>
        </p:txBody>
      </p:sp>
      <p:sp>
        <p:nvSpPr>
          <p:cNvPr id="24" name="TextBox 23">
            <a:extLst>
              <a:ext uri="{FF2B5EF4-FFF2-40B4-BE49-F238E27FC236}">
                <a16:creationId xmlns:a16="http://schemas.microsoft.com/office/drawing/2014/main" id="{83C58A4D-0ECC-4C51-8BBB-38AD44302587}"/>
              </a:ext>
            </a:extLst>
          </p:cNvPr>
          <p:cNvSpPr txBox="1"/>
          <p:nvPr/>
        </p:nvSpPr>
        <p:spPr>
          <a:xfrm>
            <a:off x="4187594" y="653175"/>
            <a:ext cx="7111947" cy="400110"/>
          </a:xfrm>
          <a:prstGeom prst="rect">
            <a:avLst/>
          </a:prstGeom>
          <a:noFill/>
        </p:spPr>
        <p:txBody>
          <a:bodyPr wrap="none" rtlCol="0">
            <a:spAutoFit/>
          </a:bodyPr>
          <a:lstStyle/>
          <a:p>
            <a:r>
              <a:rPr lang="en-US" sz="2000" dirty="0">
                <a:solidFill>
                  <a:schemeClr val="accent3">
                    <a:lumMod val="50000"/>
                  </a:schemeClr>
                </a:solidFill>
              </a:rPr>
              <a:t>Variety distributions can be </a:t>
            </a:r>
            <a:r>
              <a:rPr lang="en-US" sz="2000" b="1" i="1" dirty="0">
                <a:solidFill>
                  <a:schemeClr val="accent3">
                    <a:lumMod val="50000"/>
                  </a:schemeClr>
                </a:solidFill>
              </a:rPr>
              <a:t>dynamic</a:t>
            </a:r>
            <a:r>
              <a:rPr lang="en-US" sz="2000" dirty="0">
                <a:solidFill>
                  <a:schemeClr val="accent3">
                    <a:lumMod val="50000"/>
                  </a:schemeClr>
                </a:solidFill>
              </a:rPr>
              <a:t> – changing over time</a:t>
            </a:r>
            <a:endParaRPr lang="en-AU" sz="2000" dirty="0">
              <a:solidFill>
                <a:schemeClr val="accent3">
                  <a:lumMod val="50000"/>
                </a:schemeClr>
              </a:solidFill>
            </a:endParaRPr>
          </a:p>
        </p:txBody>
      </p:sp>
      <p:sp>
        <p:nvSpPr>
          <p:cNvPr id="25" name="TextBox 24">
            <a:extLst>
              <a:ext uri="{FF2B5EF4-FFF2-40B4-BE49-F238E27FC236}">
                <a16:creationId xmlns:a16="http://schemas.microsoft.com/office/drawing/2014/main" id="{69072B9C-2B1C-49FE-A5FE-9B49E1F103DE}"/>
              </a:ext>
            </a:extLst>
          </p:cNvPr>
          <p:cNvSpPr txBox="1"/>
          <p:nvPr/>
        </p:nvSpPr>
        <p:spPr>
          <a:xfrm>
            <a:off x="6942709" y="2771024"/>
            <a:ext cx="1885220" cy="584775"/>
          </a:xfrm>
          <a:prstGeom prst="rect">
            <a:avLst/>
          </a:prstGeom>
          <a:noFill/>
        </p:spPr>
        <p:txBody>
          <a:bodyPr wrap="square" rtlCol="0">
            <a:spAutoFit/>
          </a:bodyPr>
          <a:lstStyle/>
          <a:p>
            <a:r>
              <a:rPr lang="en-US" sz="1600" dirty="0">
                <a:solidFill>
                  <a:schemeClr val="accent3">
                    <a:lumMod val="50000"/>
                  </a:schemeClr>
                </a:solidFill>
              </a:rPr>
              <a:t>Changes over time</a:t>
            </a:r>
            <a:endParaRPr lang="en-AU" sz="1600" dirty="0">
              <a:solidFill>
                <a:schemeClr val="accent3">
                  <a:lumMod val="50000"/>
                </a:schemeClr>
              </a:solidFill>
            </a:endParaRPr>
          </a:p>
        </p:txBody>
      </p:sp>
      <p:sp>
        <p:nvSpPr>
          <p:cNvPr id="26" name="TextBox 25">
            <a:extLst>
              <a:ext uri="{FF2B5EF4-FFF2-40B4-BE49-F238E27FC236}">
                <a16:creationId xmlns:a16="http://schemas.microsoft.com/office/drawing/2014/main" id="{7178F07E-AAF3-4882-963F-0484F86EF55C}"/>
              </a:ext>
            </a:extLst>
          </p:cNvPr>
          <p:cNvSpPr txBox="1"/>
          <p:nvPr/>
        </p:nvSpPr>
        <p:spPr>
          <a:xfrm>
            <a:off x="8989640" y="3689322"/>
            <a:ext cx="1885220" cy="584775"/>
          </a:xfrm>
          <a:prstGeom prst="rect">
            <a:avLst/>
          </a:prstGeom>
          <a:noFill/>
        </p:spPr>
        <p:txBody>
          <a:bodyPr wrap="square" rtlCol="0">
            <a:spAutoFit/>
          </a:bodyPr>
          <a:lstStyle/>
          <a:p>
            <a:r>
              <a:rPr lang="en-US" sz="1600" dirty="0">
                <a:solidFill>
                  <a:schemeClr val="accent3">
                    <a:lumMod val="50000"/>
                  </a:schemeClr>
                </a:solidFill>
              </a:rPr>
              <a:t>Changes over time</a:t>
            </a:r>
            <a:endParaRPr lang="en-AU" sz="1600" dirty="0">
              <a:solidFill>
                <a:schemeClr val="accent3">
                  <a:lumMod val="50000"/>
                </a:schemeClr>
              </a:solidFill>
            </a:endParaRPr>
          </a:p>
        </p:txBody>
      </p:sp>
      <p:sp>
        <p:nvSpPr>
          <p:cNvPr id="27" name="TextBox 26">
            <a:extLst>
              <a:ext uri="{FF2B5EF4-FFF2-40B4-BE49-F238E27FC236}">
                <a16:creationId xmlns:a16="http://schemas.microsoft.com/office/drawing/2014/main" id="{3B465165-29AC-43EC-AC63-252863307C63}"/>
              </a:ext>
            </a:extLst>
          </p:cNvPr>
          <p:cNvSpPr txBox="1"/>
          <p:nvPr/>
        </p:nvSpPr>
        <p:spPr>
          <a:xfrm>
            <a:off x="6977657" y="4548816"/>
            <a:ext cx="1885220" cy="584775"/>
          </a:xfrm>
          <a:prstGeom prst="rect">
            <a:avLst/>
          </a:prstGeom>
          <a:noFill/>
        </p:spPr>
        <p:txBody>
          <a:bodyPr wrap="square" rtlCol="0">
            <a:spAutoFit/>
          </a:bodyPr>
          <a:lstStyle/>
          <a:p>
            <a:r>
              <a:rPr lang="en-US" sz="1600" dirty="0">
                <a:solidFill>
                  <a:schemeClr val="accent3">
                    <a:lumMod val="50000"/>
                  </a:schemeClr>
                </a:solidFill>
              </a:rPr>
              <a:t>Changes over time</a:t>
            </a:r>
            <a:endParaRPr lang="en-AU" sz="1600" dirty="0">
              <a:solidFill>
                <a:schemeClr val="accent3">
                  <a:lumMod val="50000"/>
                </a:schemeClr>
              </a:solidFill>
            </a:endParaRPr>
          </a:p>
        </p:txBody>
      </p:sp>
    </p:spTree>
    <p:extLst>
      <p:ext uri="{BB962C8B-B14F-4D97-AF65-F5344CB8AC3E}">
        <p14:creationId xmlns:p14="http://schemas.microsoft.com/office/powerpoint/2010/main" val="296027233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02B558-0284-4D7F-B263-AACCEED23F23}"/>
              </a:ext>
            </a:extLst>
          </p:cNvPr>
          <p:cNvSpPr>
            <a:spLocks noGrp="1"/>
          </p:cNvSpPr>
          <p:nvPr>
            <p:ph type="title"/>
          </p:nvPr>
        </p:nvSpPr>
        <p:spPr/>
        <p:txBody>
          <a:bodyPr/>
          <a:lstStyle/>
          <a:p>
            <a:r>
              <a:rPr lang="en-AU" dirty="0"/>
              <a:t>System Dynamics</a:t>
            </a:r>
          </a:p>
        </p:txBody>
      </p:sp>
      <p:sp>
        <p:nvSpPr>
          <p:cNvPr id="3" name="Content Placeholder 2">
            <a:extLst>
              <a:ext uri="{FF2B5EF4-FFF2-40B4-BE49-F238E27FC236}">
                <a16:creationId xmlns:a16="http://schemas.microsoft.com/office/drawing/2014/main" id="{E7235381-E5F5-4928-A80F-97E0C40F5322}"/>
              </a:ext>
            </a:extLst>
          </p:cNvPr>
          <p:cNvSpPr>
            <a:spLocks noGrp="1"/>
          </p:cNvSpPr>
          <p:nvPr>
            <p:ph idx="1"/>
          </p:nvPr>
        </p:nvSpPr>
        <p:spPr/>
        <p:txBody>
          <a:bodyPr/>
          <a:lstStyle/>
          <a:p>
            <a:r>
              <a:rPr lang="en-AU" dirty="0"/>
              <a:t>Primary role of SD is to help managers of complex systems (2 or more feedback loops)</a:t>
            </a:r>
          </a:p>
          <a:p>
            <a:r>
              <a:rPr lang="en-AU" dirty="0"/>
              <a:t>Primary output of SD is the </a:t>
            </a:r>
            <a:r>
              <a:rPr lang="en-AU" b="1" dirty="0"/>
              <a:t>prediction of </a:t>
            </a:r>
            <a:r>
              <a:rPr lang="en-AU" dirty="0"/>
              <a:t> behaviours</a:t>
            </a:r>
          </a:p>
          <a:p>
            <a:r>
              <a:rPr lang="en-AU" dirty="0"/>
              <a:t>Uses causal relations between factors to create a time-stepped first order difference model</a:t>
            </a:r>
          </a:p>
          <a:p>
            <a:r>
              <a:rPr lang="en-AU" dirty="0"/>
              <a:t>Model predicts increases and decreases in specific variables given certain management decisions</a:t>
            </a:r>
          </a:p>
          <a:p>
            <a:r>
              <a:rPr lang="en-AU" dirty="0"/>
              <a:t>Managers can use the SD model predictions to help identify good decisions</a:t>
            </a:r>
          </a:p>
          <a:p>
            <a:pPr marL="0" indent="0">
              <a:buNone/>
            </a:pPr>
            <a:r>
              <a:rPr lang="en-AU" dirty="0"/>
              <a:t>Missing from SD is  power dynamics  and ability to guide managers in best choice of decisions (especially to manipulate flow of power)</a:t>
            </a:r>
          </a:p>
        </p:txBody>
      </p:sp>
    </p:spTree>
    <p:extLst>
      <p:ext uri="{BB962C8B-B14F-4D97-AF65-F5344CB8AC3E}">
        <p14:creationId xmlns:p14="http://schemas.microsoft.com/office/powerpoint/2010/main" val="1505442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anim calcmode="lin" valueType="num">
                                      <p:cBhvr additive="base">
                                        <p:cTn id="37"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07D87A-6EEC-4BE6-8AB0-94B798A88731}"/>
              </a:ext>
            </a:extLst>
          </p:cNvPr>
          <p:cNvSpPr>
            <a:spLocks noGrp="1"/>
          </p:cNvSpPr>
          <p:nvPr>
            <p:ph type="title"/>
          </p:nvPr>
        </p:nvSpPr>
        <p:spPr/>
        <p:txBody>
          <a:bodyPr/>
          <a:lstStyle/>
          <a:p>
            <a:r>
              <a:rPr lang="en-AU" dirty="0"/>
              <a:t>Scope of Variety Dynamics</a:t>
            </a:r>
          </a:p>
        </p:txBody>
      </p:sp>
      <p:sp>
        <p:nvSpPr>
          <p:cNvPr id="3" name="Content Placeholder 2">
            <a:extLst>
              <a:ext uri="{FF2B5EF4-FFF2-40B4-BE49-F238E27FC236}">
                <a16:creationId xmlns:a16="http://schemas.microsoft.com/office/drawing/2014/main" id="{3973B3A4-80A8-495F-8A82-BFDDD47F1E37}"/>
              </a:ext>
            </a:extLst>
          </p:cNvPr>
          <p:cNvSpPr>
            <a:spLocks noGrp="1"/>
          </p:cNvSpPr>
          <p:nvPr>
            <p:ph idx="1"/>
          </p:nvPr>
        </p:nvSpPr>
        <p:spPr/>
        <p:txBody>
          <a:bodyPr>
            <a:normAutofit/>
          </a:bodyPr>
          <a:lstStyle/>
          <a:p>
            <a:pPr marL="0" indent="0">
              <a:lnSpc>
                <a:spcPct val="80000"/>
              </a:lnSpc>
              <a:buNone/>
            </a:pPr>
            <a:r>
              <a:rPr lang="en-GB" sz="2500" dirty="0"/>
              <a:t>Managing behaviours, power relations and system structures in </a:t>
            </a:r>
            <a:r>
              <a:rPr lang="en-GB" sz="2500" b="1" i="1" dirty="0"/>
              <a:t>complex socio-technical and environmental systems</a:t>
            </a:r>
            <a:r>
              <a:rPr lang="en-GB" sz="2500" dirty="0"/>
              <a:t>:</a:t>
            </a:r>
            <a:endParaRPr lang="en-AU" sz="2500" dirty="0"/>
          </a:p>
          <a:p>
            <a:pPr lvl="1">
              <a:lnSpc>
                <a:spcPct val="80000"/>
              </a:lnSpc>
            </a:pPr>
            <a:r>
              <a:rPr lang="en-GB" sz="2200" dirty="0"/>
              <a:t>Systems with changing porous system boundaries</a:t>
            </a:r>
          </a:p>
          <a:p>
            <a:pPr lvl="1">
              <a:lnSpc>
                <a:spcPct val="80000"/>
              </a:lnSpc>
            </a:pPr>
            <a:r>
              <a:rPr lang="en-GB" sz="2200" dirty="0"/>
              <a:t>Multiple constituencies – changing over time</a:t>
            </a:r>
            <a:endParaRPr lang="en-AU" sz="2200" dirty="0"/>
          </a:p>
          <a:p>
            <a:pPr lvl="1">
              <a:lnSpc>
                <a:spcPct val="80000"/>
              </a:lnSpc>
            </a:pPr>
            <a:r>
              <a:rPr lang="en-GB" sz="2200" dirty="0"/>
              <a:t>Multiple overlapping dynamically changing sub-systems</a:t>
            </a:r>
          </a:p>
          <a:p>
            <a:pPr lvl="1">
              <a:lnSpc>
                <a:spcPct val="80000"/>
              </a:lnSpc>
            </a:pPr>
            <a:r>
              <a:rPr lang="en-GB" sz="2200" dirty="0"/>
              <a:t>Multiple overlapping processes across subsystems</a:t>
            </a:r>
            <a:endParaRPr lang="en-AU" sz="2200" dirty="0"/>
          </a:p>
          <a:p>
            <a:pPr lvl="1">
              <a:lnSpc>
                <a:spcPct val="80000"/>
              </a:lnSpc>
            </a:pPr>
            <a:r>
              <a:rPr lang="en-GB" sz="2200" dirty="0"/>
              <a:t>Mixed and  changing ownership of sub-systems</a:t>
            </a:r>
          </a:p>
          <a:p>
            <a:pPr lvl="1">
              <a:lnSpc>
                <a:spcPct val="80000"/>
              </a:lnSpc>
            </a:pPr>
            <a:r>
              <a:rPr lang="en-GB" sz="2200" dirty="0"/>
              <a:t>Subsystem and system existence, roles, power, ownership and boundaries changing over time</a:t>
            </a:r>
            <a:endParaRPr lang="en-AU" sz="2200" dirty="0"/>
          </a:p>
          <a:p>
            <a:pPr lvl="1">
              <a:lnSpc>
                <a:spcPct val="80000"/>
              </a:lnSpc>
            </a:pPr>
            <a:r>
              <a:rPr lang="en-GB" sz="2200" dirty="0"/>
              <a:t>Varying purposes and roles of system and sub-systems changing over time</a:t>
            </a:r>
            <a:endParaRPr lang="en-AU" sz="2200" dirty="0"/>
          </a:p>
          <a:p>
            <a:pPr lvl="1">
              <a:lnSpc>
                <a:spcPct val="80000"/>
              </a:lnSpc>
            </a:pPr>
            <a:r>
              <a:rPr lang="en-GB" sz="2200" dirty="0"/>
              <a:t>Complex and dynamic distribution of formal and informal power and control </a:t>
            </a:r>
            <a:endParaRPr lang="en-AU" sz="2200" dirty="0"/>
          </a:p>
        </p:txBody>
      </p:sp>
    </p:spTree>
    <p:extLst>
      <p:ext uri="{BB962C8B-B14F-4D97-AF65-F5344CB8AC3E}">
        <p14:creationId xmlns:p14="http://schemas.microsoft.com/office/powerpoint/2010/main" val="21022774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anim calcmode="lin" valueType="num">
                                      <p:cBhvr additive="base">
                                        <p:cTn id="37"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3">
                                            <p:txEl>
                                              <p:pRg st="6" end="6"/>
                                            </p:txEl>
                                          </p:spTgt>
                                        </p:tgtEl>
                                        <p:attrNameLst>
                                          <p:attrName>style.visibility</p:attrName>
                                        </p:attrNameLst>
                                      </p:cBhvr>
                                      <p:to>
                                        <p:strVal val="visible"/>
                                      </p:to>
                                    </p:set>
                                    <p:anim calcmode="lin" valueType="num">
                                      <p:cBhvr additive="base">
                                        <p:cTn id="43"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3">
                                            <p:txEl>
                                              <p:pRg st="7" end="7"/>
                                            </p:txEl>
                                          </p:spTgt>
                                        </p:tgtEl>
                                        <p:attrNameLst>
                                          <p:attrName>style.visibility</p:attrName>
                                        </p:attrNameLst>
                                      </p:cBhvr>
                                      <p:to>
                                        <p:strVal val="visible"/>
                                      </p:to>
                                    </p:set>
                                    <p:anim calcmode="lin" valueType="num">
                                      <p:cBhvr additive="base">
                                        <p:cTn id="49"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3">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grpId="0" nodeType="clickEffect">
                                  <p:stCondLst>
                                    <p:cond delay="0"/>
                                  </p:stCondLst>
                                  <p:childTnLst>
                                    <p:set>
                                      <p:cBhvr>
                                        <p:cTn id="54" dur="1" fill="hold">
                                          <p:stCondLst>
                                            <p:cond delay="0"/>
                                          </p:stCondLst>
                                        </p:cTn>
                                        <p:tgtEl>
                                          <p:spTgt spid="3">
                                            <p:txEl>
                                              <p:pRg st="8" end="8"/>
                                            </p:txEl>
                                          </p:spTgt>
                                        </p:tgtEl>
                                        <p:attrNameLst>
                                          <p:attrName>style.visibility</p:attrName>
                                        </p:attrNameLst>
                                      </p:cBhvr>
                                      <p:to>
                                        <p:strVal val="visible"/>
                                      </p:to>
                                    </p:set>
                                    <p:anim calcmode="lin" valueType="num">
                                      <p:cBhvr additive="base">
                                        <p:cTn id="55" dur="500" fill="hold"/>
                                        <p:tgtEl>
                                          <p:spTgt spid="3">
                                            <p:txEl>
                                              <p:pRg st="8" end="8"/>
                                            </p:txEl>
                                          </p:spTgt>
                                        </p:tgtEl>
                                        <p:attrNameLst>
                                          <p:attrName>ppt_x</p:attrName>
                                        </p:attrNameLst>
                                      </p:cBhvr>
                                      <p:tavLst>
                                        <p:tav tm="0">
                                          <p:val>
                                            <p:strVal val="#ppt_x"/>
                                          </p:val>
                                        </p:tav>
                                        <p:tav tm="100000">
                                          <p:val>
                                            <p:strVal val="#ppt_x"/>
                                          </p:val>
                                        </p:tav>
                                      </p:tavLst>
                                    </p:anim>
                                    <p:anim calcmode="lin" valueType="num">
                                      <p:cBhvr additive="base">
                                        <p:cTn id="56" dur="500" fill="hold"/>
                                        <p:tgtEl>
                                          <p:spTgt spid="3">
                                            <p:txEl>
                                              <p:pRg st="8" end="8"/>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bldLvl="2"/>
    </p:bldLst>
  </p:timing>
</p:sld>
</file>

<file path=ppt/theme/theme1.xml><?xml version="1.0" encoding="utf-8"?>
<a:theme xmlns:a="http://schemas.openxmlformats.org/drawingml/2006/main" name="Frame">
  <a:themeElements>
    <a:clrScheme name="Frame">
      <a:dk1>
        <a:srgbClr val="000000"/>
      </a:dk1>
      <a:lt1>
        <a:srgbClr val="FFFFFF"/>
      </a:lt1>
      <a:dk2>
        <a:srgbClr val="545454"/>
      </a:dk2>
      <a:lt2>
        <a:srgbClr val="BFBFBF"/>
      </a:lt2>
      <a:accent1>
        <a:srgbClr val="40BAD2"/>
      </a:accent1>
      <a:accent2>
        <a:srgbClr val="FAB900"/>
      </a:accent2>
      <a:accent3>
        <a:srgbClr val="90BB23"/>
      </a:accent3>
      <a:accent4>
        <a:srgbClr val="EE7008"/>
      </a:accent4>
      <a:accent5>
        <a:srgbClr val="1AB39F"/>
      </a:accent5>
      <a:accent6>
        <a:srgbClr val="D5393D"/>
      </a:accent6>
      <a:hlink>
        <a:srgbClr val="90BB23"/>
      </a:hlink>
      <a:folHlink>
        <a:srgbClr val="EE7008"/>
      </a:folHlink>
    </a:clrScheme>
    <a:fontScheme name="Tw Cen MT-Rockwell">
      <a:majorFont>
        <a:latin typeface="Tw Cen MT" panose="020B0602020104020603"/>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Rockwell" panose="02060603020205020403"/>
        <a:ea typeface=""/>
        <a:cs typeface=""/>
        <a:font script="Grek" typeface="Cambria"/>
        <a:font script="Cyrl" typeface="Cambria"/>
        <a:font script="Jpan" typeface="HG明朝B"/>
        <a:font script="Hang" typeface="바탕"/>
        <a:font script="Hans" typeface="方正姚体"/>
        <a:font script="Hant" typeface="標楷體"/>
        <a:font script="Arab" typeface="Times New Roman"/>
        <a:font script="Hebr" typeface="David"/>
        <a:font script="Thai" typeface="Jasmine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Frame">
      <a:fillStyleLst>
        <a:solidFill>
          <a:schemeClr val="phClr"/>
        </a:solidFill>
        <a:solidFill>
          <a:schemeClr val="phClr">
            <a:tint val="65000"/>
          </a:schemeClr>
        </a:solidFill>
        <a:solidFill>
          <a:schemeClr val="phClr">
            <a:shade val="80000"/>
            <a:satMod val="15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2700" h="25400" prst="coolSlant"/>
          </a:sp3d>
        </a:effectStyle>
      </a:effectStyleLst>
      <a:bgFillStyleLst>
        <a:solidFill>
          <a:schemeClr val="phClr"/>
        </a:solidFill>
        <a:solidFill>
          <a:schemeClr val="phClr">
            <a:tint val="95000"/>
            <a:satMod val="170000"/>
          </a:schemeClr>
        </a:solidFill>
        <a:gradFill rotWithShape="1">
          <a:gsLst>
            <a:gs pos="0">
              <a:schemeClr val="phClr">
                <a:tint val="93000"/>
                <a:shade val="98000"/>
                <a:satMod val="120000"/>
                <a:lumMod val="102000"/>
              </a:schemeClr>
            </a:gs>
            <a:gs pos="48000">
              <a:schemeClr val="phClr">
                <a:tint val="98000"/>
                <a:shade val="90000"/>
                <a:satMod val="110000"/>
                <a:lumMod val="103000"/>
              </a:schemeClr>
            </a:gs>
            <a:gs pos="100000">
              <a:schemeClr val="phClr">
                <a:tint val="98000"/>
                <a:shade val="80000"/>
                <a:satMod val="100000"/>
              </a:schemeClr>
            </a:gs>
          </a:gsLst>
          <a:lin ang="5400000" scaled="0"/>
        </a:gradFill>
      </a:bgFillStyleLst>
    </a:fmtScheme>
  </a:themeElements>
  <a:objectDefaults/>
  <a:extraClrSchemeLst/>
  <a:extLst>
    <a:ext uri="{05A4C25C-085E-4340-85A3-A5531E510DB2}">
      <thm15:themeFamily xmlns:thm15="http://schemas.microsoft.com/office/thememl/2012/main" name="Frame" id="{F226E7A2-7162-461C-9490-D27D9DC04E43}" vid="{629A0216-3BBD-45C0-B63F-2683BEA18F60}"/>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14053</TotalTime>
  <Words>1038</Words>
  <Application>Microsoft Office PowerPoint</Application>
  <PresentationFormat>Widescreen</PresentationFormat>
  <Paragraphs>117</Paragraphs>
  <Slides>20</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20</vt:i4>
      </vt:variant>
    </vt:vector>
  </HeadingPairs>
  <TitlesOfParts>
    <vt:vector size="25" baseType="lpstr">
      <vt:lpstr>Calibri</vt:lpstr>
      <vt:lpstr>Rockwell</vt:lpstr>
      <vt:lpstr>Tw Cen MT</vt:lpstr>
      <vt:lpstr>Wingdings 2</vt:lpstr>
      <vt:lpstr>Frame</vt:lpstr>
      <vt:lpstr>Variety Dynamics support for System Dynamics</vt:lpstr>
      <vt:lpstr>Selected projects</vt:lpstr>
      <vt:lpstr>What is  Variety Dynamics?</vt:lpstr>
      <vt:lpstr>Variety Dynamics Origins</vt:lpstr>
      <vt:lpstr>What is Variety?</vt:lpstr>
      <vt:lpstr>Variety space multidimensional</vt:lpstr>
      <vt:lpstr>Variety Dynamics</vt:lpstr>
      <vt:lpstr>System Dynamics</vt:lpstr>
      <vt:lpstr>Scope of Variety Dynamics</vt:lpstr>
      <vt:lpstr>Law of Requisite Variety </vt:lpstr>
      <vt:lpstr>Control variety and  system variety (Ashby’s Law)</vt:lpstr>
      <vt:lpstr>Real situations with dynamic variety distributions </vt:lpstr>
      <vt:lpstr>Variety Dynamics Axiom example </vt:lpstr>
      <vt:lpstr>Practical example A xiom 1:  Activists vs motor industry</vt:lpstr>
      <vt:lpstr>Causal loop diagram as used by US Army COIN strategists in Afghanistan </vt:lpstr>
      <vt:lpstr>Variety dynamics analysis for managing flow of power  </vt:lpstr>
      <vt:lpstr>Variety Dynamics Axioms</vt:lpstr>
      <vt:lpstr>Connection between Variety Dynamics and System Dynamics </vt:lpstr>
      <vt:lpstr>Corruption model for analysis using Variety Dynamics</vt:lpstr>
      <vt:lpstr>   For more information on Variety Dynamics  Dr Terence Love  0434 975 848  admin@loveservices.org</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CPTED 2-Day Training for Community Safety</dc:title>
  <dc:creator>Dr Terence Love</dc:creator>
  <cp:lastModifiedBy>Dr Terence Love </cp:lastModifiedBy>
  <cp:revision>226</cp:revision>
  <dcterms:created xsi:type="dcterms:W3CDTF">2020-03-09T02:31:54Z</dcterms:created>
  <dcterms:modified xsi:type="dcterms:W3CDTF">2022-03-21T05:59:16Z</dcterms:modified>
</cp:coreProperties>
</file>